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0"/>
  </p:notesMasterIdLst>
  <p:sldIdLst>
    <p:sldId id="2766" r:id="rId3"/>
    <p:sldId id="347" r:id="rId4"/>
    <p:sldId id="322" r:id="rId5"/>
    <p:sldId id="323" r:id="rId6"/>
    <p:sldId id="324" r:id="rId7"/>
    <p:sldId id="325" r:id="rId8"/>
    <p:sldId id="2767" r:id="rId9"/>
    <p:sldId id="2770" r:id="rId10"/>
    <p:sldId id="2771" r:id="rId11"/>
    <p:sldId id="2774" r:id="rId12"/>
    <p:sldId id="2779" r:id="rId13"/>
    <p:sldId id="2776" r:id="rId14"/>
    <p:sldId id="2782" r:id="rId15"/>
    <p:sldId id="2768" r:id="rId16"/>
    <p:sldId id="2780" r:id="rId17"/>
    <p:sldId id="2769" r:id="rId18"/>
    <p:sldId id="2783" r:id="rId19"/>
    <p:sldId id="2784" r:id="rId20"/>
    <p:sldId id="2785" r:id="rId21"/>
    <p:sldId id="2786" r:id="rId22"/>
    <p:sldId id="2787" r:id="rId23"/>
    <p:sldId id="2788" r:id="rId24"/>
    <p:sldId id="2789" r:id="rId25"/>
    <p:sldId id="2790" r:id="rId26"/>
    <p:sldId id="2791" r:id="rId27"/>
    <p:sldId id="2781"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B4B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2437" autoAdjust="0"/>
  </p:normalViewPr>
  <p:slideViewPr>
    <p:cSldViewPr snapToGrid="0">
      <p:cViewPr varScale="1">
        <p:scale>
          <a:sx n="97" d="100"/>
          <a:sy n="97" d="100"/>
        </p:scale>
        <p:origin x="65" y="1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3B2C9-C903-45C6-9770-E1679CFBFB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EB3D32-73EB-455F-9FF0-B8FB1D22C4E4}">
      <dgm:prSet phldrT="[Text]" custT="1"/>
      <dgm:spPr/>
      <dgm:t>
        <a:bodyPr/>
        <a:lstStyle/>
        <a:p>
          <a:r>
            <a:rPr lang="en-US" sz="2000" b="1" dirty="0">
              <a:latin typeface="Times New Roman" panose="02020603050405020304" pitchFamily="18" charset="0"/>
              <a:cs typeface="Times New Roman" panose="02020603050405020304" pitchFamily="18" charset="0"/>
            </a:rPr>
            <a:t>Leak inspection for fixed pipeline </a:t>
          </a:r>
        </a:p>
      </dgm:t>
    </dgm:pt>
    <dgm:pt modelId="{D795528E-F0D3-4552-99A9-2642698BEBB3}" type="parTrans" cxnId="{3066471A-FD78-4F53-B3F7-69ACE8432FC6}">
      <dgm:prSet/>
      <dgm:spPr/>
      <dgm:t>
        <a:bodyPr/>
        <a:lstStyle/>
        <a:p>
          <a:endParaRPr lang="en-US"/>
        </a:p>
      </dgm:t>
    </dgm:pt>
    <dgm:pt modelId="{A6E82C03-A9B1-4747-9775-9BCB65FDA8E1}" type="sibTrans" cxnId="{3066471A-FD78-4F53-B3F7-69ACE8432FC6}">
      <dgm:prSet/>
      <dgm:spPr/>
      <dgm:t>
        <a:bodyPr/>
        <a:lstStyle/>
        <a:p>
          <a:endParaRPr lang="en-US"/>
        </a:p>
      </dgm:t>
    </dgm:pt>
    <dgm:pt modelId="{A78D02EA-FFB7-4312-A597-17F623431569}">
      <dgm:prSet phldrT="[Tex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Spectral camera</a:t>
          </a:r>
        </a:p>
      </dgm:t>
    </dgm:pt>
    <dgm:pt modelId="{64CB4E20-D3F6-48C5-BFE4-C722C4F1712D}" type="parTrans" cxnId="{AD4B8589-D6F9-4F97-B413-B1B7B93E24CB}">
      <dgm:prSet/>
      <dgm:spPr/>
      <dgm:t>
        <a:bodyPr/>
        <a:lstStyle/>
        <a:p>
          <a:endParaRPr lang="en-US"/>
        </a:p>
      </dgm:t>
    </dgm:pt>
    <dgm:pt modelId="{B3BC2350-7A38-485E-B9A9-C5995D377B24}" type="sibTrans" cxnId="{AD4B8589-D6F9-4F97-B413-B1B7B93E24CB}">
      <dgm:prSet/>
      <dgm:spPr/>
      <dgm:t>
        <a:bodyPr/>
        <a:lstStyle/>
        <a:p>
          <a:endParaRPr lang="en-US"/>
        </a:p>
      </dgm:t>
    </dgm:pt>
    <dgm:pt modelId="{66C43A9D-C614-44D7-A005-D3985D5ECCEE}">
      <dgm:prSet phldrT="[Text]" custT="1"/>
      <dgm:spPr/>
      <dgm:t>
        <a:bodyPr/>
        <a:lstStyle/>
        <a:p>
          <a:r>
            <a:rPr lang="en-US" sz="2000" b="1" dirty="0">
              <a:latin typeface="Times New Roman" panose="02020603050405020304" pitchFamily="18" charset="0"/>
              <a:cs typeface="Times New Roman" panose="02020603050405020304" pitchFamily="18" charset="0"/>
            </a:rPr>
            <a:t>Inspection of key targets and hazards</a:t>
          </a:r>
        </a:p>
      </dgm:t>
    </dgm:pt>
    <dgm:pt modelId="{6F0B94CF-0F13-4AA8-B7F6-BA05288FC730}" type="parTrans" cxnId="{BF9AC973-CC0A-4797-866E-803C00E89C95}">
      <dgm:prSet/>
      <dgm:spPr/>
      <dgm:t>
        <a:bodyPr/>
        <a:lstStyle/>
        <a:p>
          <a:endParaRPr lang="en-US"/>
        </a:p>
      </dgm:t>
    </dgm:pt>
    <dgm:pt modelId="{21B4A6AE-6503-4EE8-94D2-885FA3102C05}" type="sibTrans" cxnId="{BF9AC973-CC0A-4797-866E-803C00E89C95}">
      <dgm:prSet/>
      <dgm:spPr/>
      <dgm:t>
        <a:bodyPr/>
        <a:lstStyle/>
        <a:p>
          <a:endParaRPr lang="en-US"/>
        </a:p>
      </dgm:t>
    </dgm:pt>
    <dgm:pt modelId="{2F1ED1C9-0A0B-49ED-A9EC-791CC0BCBA61}">
      <dgm:prSet phldrT="[Text]" custT="1"/>
      <dgm:spPr/>
      <dgm: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Dual light camera</a:t>
          </a:r>
        </a:p>
      </dgm:t>
    </dgm:pt>
    <dgm:pt modelId="{5A202E9C-CEF2-4048-A828-4931F240D41C}" type="parTrans" cxnId="{9C7A1BE7-0904-4A84-A27D-A8E8F353A413}">
      <dgm:prSet/>
      <dgm:spPr/>
      <dgm:t>
        <a:bodyPr/>
        <a:lstStyle/>
        <a:p>
          <a:endParaRPr lang="en-US"/>
        </a:p>
      </dgm:t>
    </dgm:pt>
    <dgm:pt modelId="{1813F760-036D-49C5-BB51-488199F88A39}" type="sibTrans" cxnId="{9C7A1BE7-0904-4A84-A27D-A8E8F353A413}">
      <dgm:prSet/>
      <dgm:spPr/>
      <dgm:t>
        <a:bodyPr/>
        <a:lstStyle/>
        <a:p>
          <a:endParaRPr lang="en-US"/>
        </a:p>
      </dgm:t>
    </dgm:pt>
    <dgm:pt modelId="{BE96305D-27D4-4EFE-B865-E34EFDE9E449}">
      <dgm:prSet phldrT="[Text]" custT="1"/>
      <dgm:spPr/>
      <dgm:t>
        <a:bodyPr/>
        <a:lstStyle/>
        <a:p>
          <a:r>
            <a:rPr lang="en-US" sz="2000" b="1" dirty="0">
              <a:latin typeface="Times New Roman" panose="02020603050405020304" pitchFamily="18" charset="0"/>
              <a:cs typeface="Times New Roman" panose="02020603050405020304" pitchFamily="18" charset="0"/>
            </a:rPr>
            <a:t>Auxiliary decision-making for new oil depot construction</a:t>
          </a:r>
        </a:p>
      </dgm:t>
    </dgm:pt>
    <dgm:pt modelId="{90DF0501-9206-480C-9FF7-78064444CAA0}" type="parTrans" cxnId="{F435CC6A-76E9-4D81-9B4A-CFABE1E1880E}">
      <dgm:prSet/>
      <dgm:spPr/>
      <dgm:t>
        <a:bodyPr/>
        <a:lstStyle/>
        <a:p>
          <a:endParaRPr lang="en-US"/>
        </a:p>
      </dgm:t>
    </dgm:pt>
    <dgm:pt modelId="{13A00B58-9E2B-4B3A-A288-FBB6C4B0DBBC}" type="sibTrans" cxnId="{F435CC6A-76E9-4D81-9B4A-CFABE1E1880E}">
      <dgm:prSet/>
      <dgm:spPr/>
      <dgm:t>
        <a:bodyPr/>
        <a:lstStyle/>
        <a:p>
          <a:endParaRPr lang="en-US"/>
        </a:p>
      </dgm:t>
    </dgm:pt>
    <dgm:pt modelId="{EB757EED-1FAA-460C-B1E1-E024AD0A7E6B}">
      <dgm:prSet phldrT="[Text]" custT="1"/>
      <dgm:spPr/>
      <dgm: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Five lens camera</a:t>
          </a:r>
        </a:p>
      </dgm:t>
    </dgm:pt>
    <dgm:pt modelId="{55FCBCE0-877D-4D72-8954-594417AC1F34}" type="parTrans" cxnId="{A0EF31F8-71AC-4DEF-814F-51698CFB3CF2}">
      <dgm:prSet/>
      <dgm:spPr/>
      <dgm:t>
        <a:bodyPr/>
        <a:lstStyle/>
        <a:p>
          <a:endParaRPr lang="en-US"/>
        </a:p>
      </dgm:t>
    </dgm:pt>
    <dgm:pt modelId="{EBA87D51-DFB6-46E1-BFDF-225B43746499}" type="sibTrans" cxnId="{A0EF31F8-71AC-4DEF-814F-51698CFB3CF2}">
      <dgm:prSet/>
      <dgm:spPr/>
      <dgm:t>
        <a:bodyPr/>
        <a:lstStyle/>
        <a:p>
          <a:endParaRPr lang="en-US"/>
        </a:p>
      </dgm:t>
    </dgm:pt>
    <dgm:pt modelId="{AD4C27DA-34F2-4788-9852-0C2D77138673}">
      <dgm:prSet phldrT="[Tex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Infrared thermal imager</a:t>
          </a:r>
        </a:p>
      </dgm:t>
    </dgm:pt>
    <dgm:pt modelId="{98CE6EEE-F074-4F61-9352-4060777BB3FC}" type="parTrans" cxnId="{67081525-BE66-47D3-930D-9D0D96D1E3E5}">
      <dgm:prSet/>
      <dgm:spPr/>
      <dgm:t>
        <a:bodyPr/>
        <a:lstStyle/>
        <a:p>
          <a:endParaRPr lang="en-US"/>
        </a:p>
      </dgm:t>
    </dgm:pt>
    <dgm:pt modelId="{073CF4C4-70CF-4FF8-8575-7C6AF2A271BF}" type="sibTrans" cxnId="{67081525-BE66-47D3-930D-9D0D96D1E3E5}">
      <dgm:prSet/>
      <dgm:spPr/>
      <dgm:t>
        <a:bodyPr/>
        <a:lstStyle/>
        <a:p>
          <a:endParaRPr lang="en-US"/>
        </a:p>
      </dgm:t>
    </dgm:pt>
    <dgm:pt modelId="{87C166E1-00E4-4311-B3D5-CEB8EB7970E6}">
      <dgm:prSet phldrT="[Tex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Visible light camera</a:t>
          </a:r>
        </a:p>
      </dgm:t>
    </dgm:pt>
    <dgm:pt modelId="{6C1567F7-AA10-4940-80E5-C82D339A5E75}" type="parTrans" cxnId="{2DDA9D8E-0874-4B38-8FAA-CDD367D2489E}">
      <dgm:prSet/>
      <dgm:spPr/>
      <dgm:t>
        <a:bodyPr/>
        <a:lstStyle/>
        <a:p>
          <a:endParaRPr lang="en-US"/>
        </a:p>
      </dgm:t>
    </dgm:pt>
    <dgm:pt modelId="{7E3CA219-794A-4016-B680-85273B0B0FB7}" type="sibTrans" cxnId="{2DDA9D8E-0874-4B38-8FAA-CDD367D2489E}">
      <dgm:prSet/>
      <dgm:spPr/>
      <dgm:t>
        <a:bodyPr/>
        <a:lstStyle/>
        <a:p>
          <a:endParaRPr lang="en-US"/>
        </a:p>
      </dgm:t>
    </dgm:pt>
    <dgm:pt modelId="{CA9458C3-4420-409A-9E95-FDA7941DAA97}">
      <dgm:prSet phldrT="[Text]" custT="1"/>
      <dgm:spPr/>
      <dgm: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Speaker</a:t>
          </a:r>
        </a:p>
      </dgm:t>
    </dgm:pt>
    <dgm:pt modelId="{B26B7DAE-6329-4B90-8337-8153AA0AD8D8}" type="parTrans" cxnId="{A8DE5FF6-C9F6-4549-AB71-C2F6E96BCB76}">
      <dgm:prSet/>
      <dgm:spPr/>
      <dgm:t>
        <a:bodyPr/>
        <a:lstStyle/>
        <a:p>
          <a:endParaRPr lang="en-US"/>
        </a:p>
      </dgm:t>
    </dgm:pt>
    <dgm:pt modelId="{0E42A10F-9D8B-4423-ADE4-26AB2DC5A24B}" type="sibTrans" cxnId="{A8DE5FF6-C9F6-4549-AB71-C2F6E96BCB76}">
      <dgm:prSet/>
      <dgm:spPr/>
      <dgm:t>
        <a:bodyPr/>
        <a:lstStyle/>
        <a:p>
          <a:endParaRPr lang="en-US"/>
        </a:p>
      </dgm:t>
    </dgm:pt>
    <dgm:pt modelId="{9A3C4A39-CAC4-49E2-B0FA-E043CD14A466}">
      <dgm:prSet phldrT="[Text]" custT="1"/>
      <dgm:spPr/>
      <dgm: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Assisted decision making</a:t>
          </a:r>
        </a:p>
      </dgm:t>
    </dgm:pt>
    <dgm:pt modelId="{566A9A6A-D2AF-4316-A8E1-9C2D5CE1E28D}" type="parTrans" cxnId="{F20E74DC-1314-44D5-BF3B-D200B52CE35C}">
      <dgm:prSet/>
      <dgm:spPr/>
      <dgm:t>
        <a:bodyPr/>
        <a:lstStyle/>
        <a:p>
          <a:endParaRPr lang="en-US"/>
        </a:p>
      </dgm:t>
    </dgm:pt>
    <dgm:pt modelId="{0350FA0A-795E-4D9C-9027-1CC3E40E986D}" type="sibTrans" cxnId="{F20E74DC-1314-44D5-BF3B-D200B52CE35C}">
      <dgm:prSet/>
      <dgm:spPr/>
      <dgm:t>
        <a:bodyPr/>
        <a:lstStyle/>
        <a:p>
          <a:endParaRPr lang="en-US"/>
        </a:p>
      </dgm:t>
    </dgm:pt>
    <dgm:pt modelId="{1ED4B6D1-2693-4D85-85F8-988F9F8DB510}" type="pres">
      <dgm:prSet presAssocID="{7403B2C9-C903-45C6-9770-E1679CFBFB50}" presName="linear" presStyleCnt="0">
        <dgm:presLayoutVars>
          <dgm:animLvl val="lvl"/>
          <dgm:resizeHandles val="exact"/>
        </dgm:presLayoutVars>
      </dgm:prSet>
      <dgm:spPr/>
    </dgm:pt>
    <dgm:pt modelId="{D1049873-FBE6-456A-8541-DFC8735D81CE}" type="pres">
      <dgm:prSet presAssocID="{EAEB3D32-73EB-455F-9FF0-B8FB1D22C4E4}" presName="parentText" presStyleLbl="node1" presStyleIdx="0" presStyleCnt="3" custScaleY="64719">
        <dgm:presLayoutVars>
          <dgm:chMax val="0"/>
          <dgm:bulletEnabled val="1"/>
        </dgm:presLayoutVars>
      </dgm:prSet>
      <dgm:spPr/>
    </dgm:pt>
    <dgm:pt modelId="{8FB83D13-A4FB-40D9-B591-F1E6EF49C125}" type="pres">
      <dgm:prSet presAssocID="{EAEB3D32-73EB-455F-9FF0-B8FB1D22C4E4}" presName="childText" presStyleLbl="revTx" presStyleIdx="0" presStyleCnt="3">
        <dgm:presLayoutVars>
          <dgm:bulletEnabled val="1"/>
        </dgm:presLayoutVars>
      </dgm:prSet>
      <dgm:spPr/>
    </dgm:pt>
    <dgm:pt modelId="{D9916E5B-6B1A-470B-BD94-BF0EA8D2D82B}" type="pres">
      <dgm:prSet presAssocID="{66C43A9D-C614-44D7-A005-D3985D5ECCEE}" presName="parentText" presStyleLbl="node1" presStyleIdx="1" presStyleCnt="3" custScaleY="71219">
        <dgm:presLayoutVars>
          <dgm:chMax val="0"/>
          <dgm:bulletEnabled val="1"/>
        </dgm:presLayoutVars>
      </dgm:prSet>
      <dgm:spPr/>
    </dgm:pt>
    <dgm:pt modelId="{8033CDC1-8797-40A9-B7EC-2530A06975DA}" type="pres">
      <dgm:prSet presAssocID="{66C43A9D-C614-44D7-A005-D3985D5ECCEE}" presName="childText" presStyleLbl="revTx" presStyleIdx="1" presStyleCnt="3">
        <dgm:presLayoutVars>
          <dgm:bulletEnabled val="1"/>
        </dgm:presLayoutVars>
      </dgm:prSet>
      <dgm:spPr/>
    </dgm:pt>
    <dgm:pt modelId="{4F626C1D-4C0D-44BE-AB85-7F2A5616249A}" type="pres">
      <dgm:prSet presAssocID="{BE96305D-27D4-4EFE-B865-E34EFDE9E449}" presName="parentText" presStyleLbl="node1" presStyleIdx="2" presStyleCnt="3" custScaleY="68018" custLinFactNeighborY="1652">
        <dgm:presLayoutVars>
          <dgm:chMax val="0"/>
          <dgm:bulletEnabled val="1"/>
        </dgm:presLayoutVars>
      </dgm:prSet>
      <dgm:spPr/>
    </dgm:pt>
    <dgm:pt modelId="{3BC98E2E-98C6-49D7-99C6-4C0DEFA587DC}" type="pres">
      <dgm:prSet presAssocID="{BE96305D-27D4-4EFE-B865-E34EFDE9E449}" presName="childText" presStyleLbl="revTx" presStyleIdx="2" presStyleCnt="3">
        <dgm:presLayoutVars>
          <dgm:bulletEnabled val="1"/>
        </dgm:presLayoutVars>
      </dgm:prSet>
      <dgm:spPr/>
    </dgm:pt>
  </dgm:ptLst>
  <dgm:cxnLst>
    <dgm:cxn modelId="{64B04B16-A52B-47EF-A0BB-E0FBF0ADFEE0}" type="presOf" srcId="{A78D02EA-FFB7-4312-A597-17F623431569}" destId="{8FB83D13-A4FB-40D9-B591-F1E6EF49C125}" srcOrd="0" destOrd="0" presId="urn:microsoft.com/office/officeart/2005/8/layout/vList2"/>
    <dgm:cxn modelId="{3066471A-FD78-4F53-B3F7-69ACE8432FC6}" srcId="{7403B2C9-C903-45C6-9770-E1679CFBFB50}" destId="{EAEB3D32-73EB-455F-9FF0-B8FB1D22C4E4}" srcOrd="0" destOrd="0" parTransId="{D795528E-F0D3-4552-99A9-2642698BEBB3}" sibTransId="{A6E82C03-A9B1-4747-9775-9BCB65FDA8E1}"/>
    <dgm:cxn modelId="{67081525-BE66-47D3-930D-9D0D96D1E3E5}" srcId="{EAEB3D32-73EB-455F-9FF0-B8FB1D22C4E4}" destId="{AD4C27DA-34F2-4788-9852-0C2D77138673}" srcOrd="1" destOrd="0" parTransId="{98CE6EEE-F074-4F61-9352-4060777BB3FC}" sibTransId="{073CF4C4-70CF-4FF8-8575-7C6AF2A271BF}"/>
    <dgm:cxn modelId="{FD694136-926A-4C93-B7E5-C1B889A8E047}" type="presOf" srcId="{CA9458C3-4420-409A-9E95-FDA7941DAA97}" destId="{8033CDC1-8797-40A9-B7EC-2530A06975DA}" srcOrd="0" destOrd="1" presId="urn:microsoft.com/office/officeart/2005/8/layout/vList2"/>
    <dgm:cxn modelId="{43EEFA3E-0435-4D95-9B88-EA768EB92615}" type="presOf" srcId="{66C43A9D-C614-44D7-A005-D3985D5ECCEE}" destId="{D9916E5B-6B1A-470B-BD94-BF0EA8D2D82B}" srcOrd="0" destOrd="0" presId="urn:microsoft.com/office/officeart/2005/8/layout/vList2"/>
    <dgm:cxn modelId="{5E675D64-AA5C-43D0-BC65-B38E0584541A}" type="presOf" srcId="{9A3C4A39-CAC4-49E2-B0FA-E043CD14A466}" destId="{3BC98E2E-98C6-49D7-99C6-4C0DEFA587DC}" srcOrd="0" destOrd="1" presId="urn:microsoft.com/office/officeart/2005/8/layout/vList2"/>
    <dgm:cxn modelId="{F435CC6A-76E9-4D81-9B4A-CFABE1E1880E}" srcId="{7403B2C9-C903-45C6-9770-E1679CFBFB50}" destId="{BE96305D-27D4-4EFE-B865-E34EFDE9E449}" srcOrd="2" destOrd="0" parTransId="{90DF0501-9206-480C-9FF7-78064444CAA0}" sibTransId="{13A00B58-9E2B-4B3A-A288-FBB6C4B0DBBC}"/>
    <dgm:cxn modelId="{1CEBDE6B-2EE5-4832-A081-2AF87831E77B}" type="presOf" srcId="{7403B2C9-C903-45C6-9770-E1679CFBFB50}" destId="{1ED4B6D1-2693-4D85-85F8-988F9F8DB510}" srcOrd="0" destOrd="0" presId="urn:microsoft.com/office/officeart/2005/8/layout/vList2"/>
    <dgm:cxn modelId="{D1162D4F-19CC-4210-9D64-AFCCF40B5685}" type="presOf" srcId="{2F1ED1C9-0A0B-49ED-A9EC-791CC0BCBA61}" destId="{8033CDC1-8797-40A9-B7EC-2530A06975DA}" srcOrd="0" destOrd="0" presId="urn:microsoft.com/office/officeart/2005/8/layout/vList2"/>
    <dgm:cxn modelId="{BF9AC973-CC0A-4797-866E-803C00E89C95}" srcId="{7403B2C9-C903-45C6-9770-E1679CFBFB50}" destId="{66C43A9D-C614-44D7-A005-D3985D5ECCEE}" srcOrd="1" destOrd="0" parTransId="{6F0B94CF-0F13-4AA8-B7F6-BA05288FC730}" sibTransId="{21B4A6AE-6503-4EE8-94D2-885FA3102C05}"/>
    <dgm:cxn modelId="{AD4B8589-D6F9-4F97-B413-B1B7B93E24CB}" srcId="{EAEB3D32-73EB-455F-9FF0-B8FB1D22C4E4}" destId="{A78D02EA-FFB7-4312-A597-17F623431569}" srcOrd="0" destOrd="0" parTransId="{64CB4E20-D3F6-48C5-BFE4-C722C4F1712D}" sibTransId="{B3BC2350-7A38-485E-B9A9-C5995D377B24}"/>
    <dgm:cxn modelId="{2DDA9D8E-0874-4B38-8FAA-CDD367D2489E}" srcId="{EAEB3D32-73EB-455F-9FF0-B8FB1D22C4E4}" destId="{87C166E1-00E4-4311-B3D5-CEB8EB7970E6}" srcOrd="2" destOrd="0" parTransId="{6C1567F7-AA10-4940-80E5-C82D339A5E75}" sibTransId="{7E3CA219-794A-4016-B680-85273B0B0FB7}"/>
    <dgm:cxn modelId="{20CA099F-C41B-4AF6-B6B8-8F8D42013609}" type="presOf" srcId="{EB757EED-1FAA-460C-B1E1-E024AD0A7E6B}" destId="{3BC98E2E-98C6-49D7-99C6-4C0DEFA587DC}" srcOrd="0" destOrd="0" presId="urn:microsoft.com/office/officeart/2005/8/layout/vList2"/>
    <dgm:cxn modelId="{C2F72ABE-F236-437E-9C4F-1BF615F9340E}" type="presOf" srcId="{87C166E1-00E4-4311-B3D5-CEB8EB7970E6}" destId="{8FB83D13-A4FB-40D9-B591-F1E6EF49C125}" srcOrd="0" destOrd="2" presId="urn:microsoft.com/office/officeart/2005/8/layout/vList2"/>
    <dgm:cxn modelId="{F033BFDA-DC65-481D-8A2D-DFD3095B3A92}" type="presOf" srcId="{BE96305D-27D4-4EFE-B865-E34EFDE9E449}" destId="{4F626C1D-4C0D-44BE-AB85-7F2A5616249A}" srcOrd="0" destOrd="0" presId="urn:microsoft.com/office/officeart/2005/8/layout/vList2"/>
    <dgm:cxn modelId="{F20E74DC-1314-44D5-BF3B-D200B52CE35C}" srcId="{BE96305D-27D4-4EFE-B865-E34EFDE9E449}" destId="{9A3C4A39-CAC4-49E2-B0FA-E043CD14A466}" srcOrd="1" destOrd="0" parTransId="{566A9A6A-D2AF-4316-A8E1-9C2D5CE1E28D}" sibTransId="{0350FA0A-795E-4D9C-9027-1CC3E40E986D}"/>
    <dgm:cxn modelId="{9C7A1BE7-0904-4A84-A27D-A8E8F353A413}" srcId="{66C43A9D-C614-44D7-A005-D3985D5ECCEE}" destId="{2F1ED1C9-0A0B-49ED-A9EC-791CC0BCBA61}" srcOrd="0" destOrd="0" parTransId="{5A202E9C-CEF2-4048-A828-4931F240D41C}" sibTransId="{1813F760-036D-49C5-BB51-488199F88A39}"/>
    <dgm:cxn modelId="{A36647F4-1DEF-4FC9-ADB0-B1888E8BF588}" type="presOf" srcId="{AD4C27DA-34F2-4788-9852-0C2D77138673}" destId="{8FB83D13-A4FB-40D9-B591-F1E6EF49C125}" srcOrd="0" destOrd="1" presId="urn:microsoft.com/office/officeart/2005/8/layout/vList2"/>
    <dgm:cxn modelId="{A8DE5FF6-C9F6-4549-AB71-C2F6E96BCB76}" srcId="{66C43A9D-C614-44D7-A005-D3985D5ECCEE}" destId="{CA9458C3-4420-409A-9E95-FDA7941DAA97}" srcOrd="1" destOrd="0" parTransId="{B26B7DAE-6329-4B90-8337-8153AA0AD8D8}" sibTransId="{0E42A10F-9D8B-4423-ADE4-26AB2DC5A24B}"/>
    <dgm:cxn modelId="{A0EF31F8-71AC-4DEF-814F-51698CFB3CF2}" srcId="{BE96305D-27D4-4EFE-B865-E34EFDE9E449}" destId="{EB757EED-1FAA-460C-B1E1-E024AD0A7E6B}" srcOrd="0" destOrd="0" parTransId="{55FCBCE0-877D-4D72-8954-594417AC1F34}" sibTransId="{EBA87D51-DFB6-46E1-BFDF-225B43746499}"/>
    <dgm:cxn modelId="{525ADAFB-6657-4206-AD33-1EBDB727C876}" type="presOf" srcId="{EAEB3D32-73EB-455F-9FF0-B8FB1D22C4E4}" destId="{D1049873-FBE6-456A-8541-DFC8735D81CE}" srcOrd="0" destOrd="0" presId="urn:microsoft.com/office/officeart/2005/8/layout/vList2"/>
    <dgm:cxn modelId="{7E1F6E24-687C-4932-BE69-3A182BE446E5}" type="presParOf" srcId="{1ED4B6D1-2693-4D85-85F8-988F9F8DB510}" destId="{D1049873-FBE6-456A-8541-DFC8735D81CE}" srcOrd="0" destOrd="0" presId="urn:microsoft.com/office/officeart/2005/8/layout/vList2"/>
    <dgm:cxn modelId="{A9B13ED6-18F9-43FC-88B5-8B953705B64B}" type="presParOf" srcId="{1ED4B6D1-2693-4D85-85F8-988F9F8DB510}" destId="{8FB83D13-A4FB-40D9-B591-F1E6EF49C125}" srcOrd="1" destOrd="0" presId="urn:microsoft.com/office/officeart/2005/8/layout/vList2"/>
    <dgm:cxn modelId="{89BC5F96-37FD-4A9E-8068-B53CDC7066AE}" type="presParOf" srcId="{1ED4B6D1-2693-4D85-85F8-988F9F8DB510}" destId="{D9916E5B-6B1A-470B-BD94-BF0EA8D2D82B}" srcOrd="2" destOrd="0" presId="urn:microsoft.com/office/officeart/2005/8/layout/vList2"/>
    <dgm:cxn modelId="{344F146D-D164-4A25-99FC-84A4CA4F53CA}" type="presParOf" srcId="{1ED4B6D1-2693-4D85-85F8-988F9F8DB510}" destId="{8033CDC1-8797-40A9-B7EC-2530A06975DA}" srcOrd="3" destOrd="0" presId="urn:microsoft.com/office/officeart/2005/8/layout/vList2"/>
    <dgm:cxn modelId="{41555B31-BC8F-4202-AE66-2DF18BEC1C26}" type="presParOf" srcId="{1ED4B6D1-2693-4D85-85F8-988F9F8DB510}" destId="{4F626C1D-4C0D-44BE-AB85-7F2A5616249A}" srcOrd="4" destOrd="0" presId="urn:microsoft.com/office/officeart/2005/8/layout/vList2"/>
    <dgm:cxn modelId="{69E6B4F8-68BA-4FAE-8CD1-55C1CA91B3FC}" type="presParOf" srcId="{1ED4B6D1-2693-4D85-85F8-988F9F8DB510}" destId="{3BC98E2E-98C6-49D7-99C6-4C0DEFA587DC}"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9873-FBE6-456A-8541-DFC8735D81CE}">
      <dsp:nvSpPr>
        <dsp:cNvPr id="0" name=""/>
        <dsp:cNvSpPr/>
      </dsp:nvSpPr>
      <dsp:spPr>
        <a:xfrm>
          <a:off x="0" y="28322"/>
          <a:ext cx="7399031" cy="6905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Leak inspection for fixed pipeline </a:t>
          </a:r>
        </a:p>
      </dsp:txBody>
      <dsp:txXfrm>
        <a:off x="33711" y="62033"/>
        <a:ext cx="7331609" cy="623155"/>
      </dsp:txXfrm>
    </dsp:sp>
    <dsp:sp modelId="{8FB83D13-A4FB-40D9-B591-F1E6EF49C125}">
      <dsp:nvSpPr>
        <dsp:cNvPr id="0" name=""/>
        <dsp:cNvSpPr/>
      </dsp:nvSpPr>
      <dsp:spPr>
        <a:xfrm>
          <a:off x="0" y="718900"/>
          <a:ext cx="7399031" cy="129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19"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Spectral camera</a:t>
          </a:r>
        </a:p>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Infrared thermal imager</a:t>
          </a:r>
        </a:p>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Visible light camera</a:t>
          </a:r>
        </a:p>
      </dsp:txBody>
      <dsp:txXfrm>
        <a:off x="0" y="718900"/>
        <a:ext cx="7399031" cy="1297890"/>
      </dsp:txXfrm>
    </dsp:sp>
    <dsp:sp modelId="{D9916E5B-6B1A-470B-BD94-BF0EA8D2D82B}">
      <dsp:nvSpPr>
        <dsp:cNvPr id="0" name=""/>
        <dsp:cNvSpPr/>
      </dsp:nvSpPr>
      <dsp:spPr>
        <a:xfrm>
          <a:off x="0" y="2016790"/>
          <a:ext cx="7399031" cy="7599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Inspection of key targets and hazards</a:t>
          </a:r>
        </a:p>
      </dsp:txBody>
      <dsp:txXfrm>
        <a:off x="37097" y="2053887"/>
        <a:ext cx="7324837" cy="685741"/>
      </dsp:txXfrm>
    </dsp:sp>
    <dsp:sp modelId="{8033CDC1-8797-40A9-B7EC-2530A06975DA}">
      <dsp:nvSpPr>
        <dsp:cNvPr id="0" name=""/>
        <dsp:cNvSpPr/>
      </dsp:nvSpPr>
      <dsp:spPr>
        <a:xfrm>
          <a:off x="0" y="2776725"/>
          <a:ext cx="7399031"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19"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Dual light camera</a:t>
          </a:r>
        </a:p>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Speaker</a:t>
          </a:r>
        </a:p>
      </dsp:txBody>
      <dsp:txXfrm>
        <a:off x="0" y="2776725"/>
        <a:ext cx="7399031" cy="943920"/>
      </dsp:txXfrm>
    </dsp:sp>
    <dsp:sp modelId="{4F626C1D-4C0D-44BE-AB85-7F2A5616249A}">
      <dsp:nvSpPr>
        <dsp:cNvPr id="0" name=""/>
        <dsp:cNvSpPr/>
      </dsp:nvSpPr>
      <dsp:spPr>
        <a:xfrm>
          <a:off x="0" y="3736238"/>
          <a:ext cx="7399031" cy="7257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Auxiliary decision-making for new oil depot construction</a:t>
          </a:r>
        </a:p>
      </dsp:txBody>
      <dsp:txXfrm>
        <a:off x="35430" y="3771668"/>
        <a:ext cx="7328171" cy="654919"/>
      </dsp:txXfrm>
    </dsp:sp>
    <dsp:sp modelId="{3BC98E2E-98C6-49D7-99C6-4C0DEFA587DC}">
      <dsp:nvSpPr>
        <dsp:cNvPr id="0" name=""/>
        <dsp:cNvSpPr/>
      </dsp:nvSpPr>
      <dsp:spPr>
        <a:xfrm>
          <a:off x="0" y="4446424"/>
          <a:ext cx="7399031"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19"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Five lens camera</a:t>
          </a:r>
        </a:p>
        <a:p>
          <a:pPr marL="171450" lvl="1" indent="-171450" algn="l" defTabSz="800100">
            <a:lnSpc>
              <a:spcPct val="150000"/>
            </a:lnSpc>
            <a:spcBef>
              <a:spcPct val="0"/>
            </a:spcBef>
            <a:spcAft>
              <a:spcPct val="20000"/>
            </a:spcAft>
            <a:buChar char="•"/>
          </a:pPr>
          <a:r>
            <a:rPr lang="en-US" sz="18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Assisted decision making</a:t>
          </a:r>
        </a:p>
      </dsp:txBody>
      <dsp:txXfrm>
        <a:off x="0" y="4446424"/>
        <a:ext cx="7399031" cy="943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B5CAB-BEF5-45EB-BEFF-F1C9D44C9BFF}"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D8408-4A10-45BC-A3B5-4165E634D134}" type="slidenum">
              <a:rPr lang="en-US" smtClean="0"/>
              <a:t>‹#›</a:t>
            </a:fld>
            <a:endParaRPr lang="en-US"/>
          </a:p>
        </p:txBody>
      </p:sp>
    </p:spTree>
    <p:extLst>
      <p:ext uri="{BB962C8B-B14F-4D97-AF65-F5344CB8AC3E}">
        <p14:creationId xmlns:p14="http://schemas.microsoft.com/office/powerpoint/2010/main" val="117431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a:lnSpc>
                <a:spcPct val="100000"/>
              </a:lnSpc>
              <a:spcBef>
                <a:spcPts val="432"/>
              </a:spcBef>
              <a:spcAft>
                <a:spcPts val="0"/>
              </a:spcAft>
              <a:buNone/>
            </a:pPr>
            <a:r>
              <a:rPr lang="zh-CN" altLang="en-US" sz="1200" b="0" i="0" dirty="0">
                <a:solidFill>
                  <a:srgbClr val="000000"/>
                </a:solidFill>
                <a:latin typeface="Arial"/>
                <a:ea typeface="宋体"/>
                <a:cs typeface="+mn-cs"/>
              </a:rPr>
              <a:t>国家发展改革委副主任、国家能源局局长张国宝在座谈会上指出，管道作为五大运输方式之一，承担着我国</a:t>
            </a:r>
            <a:r>
              <a:rPr lang="en-US" altLang="zh-CN" sz="1200" b="0" i="0" dirty="0">
                <a:solidFill>
                  <a:srgbClr val="000000"/>
                </a:solidFill>
                <a:latin typeface="Arial"/>
                <a:ea typeface="宋体"/>
                <a:cs typeface="+mn-cs"/>
              </a:rPr>
              <a:t>70%</a:t>
            </a:r>
            <a:r>
              <a:rPr lang="zh-CN" altLang="en-US" sz="1200" b="0" i="0" dirty="0">
                <a:solidFill>
                  <a:srgbClr val="000000"/>
                </a:solidFill>
                <a:latin typeface="Arial"/>
                <a:ea typeface="宋体"/>
                <a:cs typeface="+mn-cs"/>
              </a:rPr>
              <a:t>的原油和</a:t>
            </a:r>
            <a:r>
              <a:rPr lang="en-US" altLang="zh-CN" sz="1200" b="0" i="0" dirty="0">
                <a:solidFill>
                  <a:srgbClr val="000000"/>
                </a:solidFill>
                <a:latin typeface="Arial"/>
                <a:ea typeface="宋体"/>
                <a:cs typeface="+mn-cs"/>
              </a:rPr>
              <a:t>99%</a:t>
            </a:r>
            <a:r>
              <a:rPr lang="zh-CN" altLang="en-US" sz="1200" b="0" i="0" dirty="0">
                <a:solidFill>
                  <a:srgbClr val="000000"/>
                </a:solidFill>
                <a:latin typeface="Arial"/>
                <a:ea typeface="宋体"/>
                <a:cs typeface="+mn-cs"/>
              </a:rPr>
              <a:t>的天然气运输</a:t>
            </a:r>
          </a:p>
          <a:p>
            <a:pPr algn="l">
              <a:spcBef>
                <a:spcPts val="432"/>
              </a:spcBef>
              <a:spcAft>
                <a:spcPts val="0"/>
              </a:spcAft>
              <a:buNone/>
            </a:pPr>
            <a:r>
              <a:rPr lang="zh-CN" altLang="en-US" sz="1200" b="0" i="0" dirty="0">
                <a:solidFill>
                  <a:srgbClr val="C00000"/>
                </a:solidFill>
                <a:latin typeface="Arial"/>
                <a:cs typeface="+mn-cs"/>
              </a:rPr>
              <a:t>管道在油气运输中的重要性</a:t>
            </a:r>
          </a:p>
          <a:p>
            <a:pPr algn="l">
              <a:spcBef>
                <a:spcPts val="432"/>
              </a:spcBef>
              <a:spcAft>
                <a:spcPts val="0"/>
              </a:spcAft>
              <a:buNone/>
            </a:pPr>
            <a:r>
              <a:rPr lang="en-US" altLang="zh-CN" sz="1200" b="0" i="0" dirty="0">
                <a:solidFill>
                  <a:srgbClr val="000000"/>
                </a:solidFill>
                <a:latin typeface="Arial"/>
                <a:ea typeface="宋体"/>
                <a:cs typeface="+mn-cs"/>
              </a:rPr>
              <a:t>http://gas360.cn/info/shownews.asp?newsid=255331 </a:t>
            </a:r>
            <a:r>
              <a:rPr lang="zh-CN" altLang="en-US" sz="1200" b="0" i="0" dirty="0">
                <a:solidFill>
                  <a:srgbClr val="000000"/>
                </a:solidFill>
                <a:latin typeface="Arial"/>
                <a:ea typeface="宋体"/>
                <a:cs typeface="+mn-cs"/>
              </a:rPr>
              <a:t>左图</a:t>
            </a:r>
          </a:p>
          <a:p>
            <a:pPr algn="l">
              <a:spcBef>
                <a:spcPts val="0"/>
              </a:spcBef>
              <a:spcAft>
                <a:spcPts val="0"/>
              </a:spcAft>
              <a:buNone/>
            </a:pPr>
            <a:endParaRPr lang="en-US" dirty="0">
              <a:latin typeface="Arial"/>
            </a:endParaRPr>
          </a:p>
        </p:txBody>
      </p:sp>
      <p:sp>
        <p:nvSpPr>
          <p:cNvPr id="4" name="灯片编号占位符 3"/>
          <p:cNvSpPr>
            <a:spLocks noGrp="1"/>
          </p:cNvSpPr>
          <p:nvPr>
            <p:ph type="sldNum" sz="quarter" idx="10"/>
          </p:nvPr>
        </p:nvSpPr>
        <p:spPr/>
        <p:txBody>
          <a:bodyPr/>
          <a:lstStyle/>
          <a:p>
            <a:pPr algn="r">
              <a:buNone/>
            </a:pPr>
            <a:fld id="{E3D1208B-ABB5-48F0-93EC-79B837E3F925}" type="slidenum">
              <a:rPr lang="zh-CN" altLang="en-US" sz="1200" b="0" i="0">
                <a:latin typeface="Arial"/>
                <a:ea typeface="宋体"/>
                <a:cs typeface="+mn-cs"/>
              </a:rPr>
              <a:pPr algn="r">
                <a:buNone/>
              </a:pPr>
              <a:t>3</a:t>
            </a:fld>
            <a:endParaRPr lang="zh-CN" altLang="en-US" sz="1200" b="0" i="0">
              <a:latin typeface="Arial"/>
              <a:ea typeface="宋体"/>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22</a:t>
            </a:fld>
            <a:endParaRPr lang="en-US"/>
          </a:p>
        </p:txBody>
      </p:sp>
    </p:spTree>
    <p:extLst>
      <p:ext uri="{BB962C8B-B14F-4D97-AF65-F5344CB8AC3E}">
        <p14:creationId xmlns:p14="http://schemas.microsoft.com/office/powerpoint/2010/main" val="164536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23</a:t>
            </a:fld>
            <a:endParaRPr lang="en-US"/>
          </a:p>
        </p:txBody>
      </p:sp>
    </p:spTree>
    <p:extLst>
      <p:ext uri="{BB962C8B-B14F-4D97-AF65-F5344CB8AC3E}">
        <p14:creationId xmlns:p14="http://schemas.microsoft.com/office/powerpoint/2010/main" val="52492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24</a:t>
            </a:fld>
            <a:endParaRPr lang="en-US"/>
          </a:p>
        </p:txBody>
      </p:sp>
    </p:spTree>
    <p:extLst>
      <p:ext uri="{BB962C8B-B14F-4D97-AF65-F5344CB8AC3E}">
        <p14:creationId xmlns:p14="http://schemas.microsoft.com/office/powerpoint/2010/main" val="517851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25</a:t>
            </a:fld>
            <a:endParaRPr lang="en-US"/>
          </a:p>
        </p:txBody>
      </p:sp>
    </p:spTree>
    <p:extLst>
      <p:ext uri="{BB962C8B-B14F-4D97-AF65-F5344CB8AC3E}">
        <p14:creationId xmlns:p14="http://schemas.microsoft.com/office/powerpoint/2010/main" val="289926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0000" lnSpcReduction="20000"/>
          </a:bodyPr>
          <a:lstStyle/>
          <a:p>
            <a:pPr marL="329184" marR="0" indent="-329184" algn="l" defTabSz="877824">
              <a:lnSpc>
                <a:spcPct val="140000"/>
              </a:lnSpc>
              <a:spcBef>
                <a:spcPts val="432"/>
              </a:spcBef>
              <a:spcAft>
                <a:spcPts val="0"/>
              </a:spcAft>
              <a:buNone/>
            </a:pPr>
            <a:r>
              <a:rPr lang="zh-CN" altLang="en-US" sz="1200" b="0" i="0" dirty="0">
                <a:solidFill>
                  <a:srgbClr val="000000"/>
                </a:solidFill>
                <a:latin typeface="Arial"/>
                <a:ea typeface="宋体"/>
                <a:cs typeface="+mn-cs"/>
              </a:rPr>
              <a:t>第三个案例详细信息：</a:t>
            </a:r>
          </a:p>
          <a:p>
            <a:pPr marL="329184" marR="0" indent="-329184" algn="l" defTabSz="877824">
              <a:lnSpc>
                <a:spcPct val="140000"/>
              </a:lnSpc>
              <a:spcBef>
                <a:spcPts val="432"/>
              </a:spcBef>
              <a:spcAft>
                <a:spcPts val="0"/>
              </a:spcAft>
              <a:buNone/>
            </a:pPr>
            <a:r>
              <a:rPr lang="zh-CN" altLang="en-US" sz="1200" b="0" i="0" dirty="0">
                <a:solidFill>
                  <a:srgbClr val="000000"/>
                </a:solidFill>
                <a:latin typeface="Arial"/>
                <a:cs typeface="+mn-cs"/>
              </a:rPr>
              <a:t>这次事故中被挖掘机挖穿的地下丙烯管道于</a:t>
            </a:r>
            <a:r>
              <a:rPr lang="en-US" altLang="zh-CN" sz="1200" b="0" i="0" dirty="0">
                <a:solidFill>
                  <a:srgbClr val="000000"/>
                </a:solidFill>
                <a:latin typeface="Arial"/>
                <a:cs typeface="+mn-cs"/>
              </a:rPr>
              <a:t>2002</a:t>
            </a:r>
            <a:r>
              <a:rPr lang="zh-CN" altLang="en-US" sz="1200" b="0" i="0" dirty="0">
                <a:solidFill>
                  <a:srgbClr val="000000"/>
                </a:solidFill>
                <a:latin typeface="Arial"/>
                <a:cs typeface="+mn-cs"/>
              </a:rPr>
              <a:t>年投入使用，途经原南京塑料四厂旧址，公称直径</a:t>
            </a:r>
            <a:r>
              <a:rPr lang="en-US" altLang="zh-CN" sz="1200" b="0" i="0" dirty="0">
                <a:solidFill>
                  <a:srgbClr val="000000"/>
                </a:solidFill>
                <a:latin typeface="Arial"/>
                <a:cs typeface="+mn-cs"/>
              </a:rPr>
              <a:t>159mm</a:t>
            </a:r>
            <a:r>
              <a:rPr lang="zh-CN" altLang="en-US" sz="1200" b="0" i="0" dirty="0">
                <a:solidFill>
                  <a:srgbClr val="000000"/>
                </a:solidFill>
                <a:latin typeface="Arial"/>
                <a:cs typeface="+mn-cs"/>
              </a:rPr>
              <a:t>，输送压力</a:t>
            </a:r>
            <a:r>
              <a:rPr lang="en-US" altLang="zh-CN" sz="1200" b="0" i="0" dirty="0">
                <a:solidFill>
                  <a:srgbClr val="000000"/>
                </a:solidFill>
                <a:latin typeface="Arial"/>
                <a:cs typeface="+mn-cs"/>
              </a:rPr>
              <a:t>2.2MPa</a:t>
            </a:r>
            <a:r>
              <a:rPr lang="zh-CN" altLang="en-US" sz="1200" b="0" i="0" dirty="0">
                <a:solidFill>
                  <a:srgbClr val="000000"/>
                </a:solidFill>
                <a:latin typeface="Arial"/>
                <a:cs typeface="+mn-cs"/>
              </a:rPr>
              <a:t>，输送距离约</a:t>
            </a:r>
            <a:r>
              <a:rPr lang="en-US" altLang="zh-CN" sz="1200" b="0" i="0" dirty="0">
                <a:solidFill>
                  <a:srgbClr val="000000"/>
                </a:solidFill>
                <a:latin typeface="Arial"/>
                <a:cs typeface="+mn-cs"/>
              </a:rPr>
              <a:t>5km</a:t>
            </a:r>
            <a:r>
              <a:rPr lang="zh-CN" altLang="en-US" sz="1200" b="0" i="0" dirty="0">
                <a:solidFill>
                  <a:srgbClr val="000000"/>
                </a:solidFill>
                <a:latin typeface="Arial"/>
                <a:cs typeface="+mn-cs"/>
              </a:rPr>
              <a:t>，用于金陵石化公司码头向南京金陵塑胶化工有限公司（该公司由江苏金浦集团控股）输送原料丙烯。该管道目前属于江苏金浦集团所有。事故发生时，该管道处于停输状态，管道内充满丙烯。</a:t>
            </a:r>
          </a:p>
          <a:p>
            <a:pPr algn="l">
              <a:lnSpc>
                <a:spcPct val="120000"/>
              </a:lnSpc>
              <a:spcBef>
                <a:spcPts val="432"/>
              </a:spcBef>
              <a:spcAft>
                <a:spcPts val="0"/>
              </a:spcAft>
              <a:buNone/>
            </a:pPr>
            <a:r>
              <a:rPr lang="zh-CN" altLang="en-US" sz="1200" b="0" i="0" dirty="0">
                <a:solidFill>
                  <a:srgbClr val="000000"/>
                </a:solidFill>
                <a:latin typeface="Arial"/>
                <a:cs typeface="+mn-cs"/>
              </a:rPr>
              <a:t>当地消防部门接</a:t>
            </a:r>
            <a:r>
              <a:rPr lang="en-US" altLang="zh-CN" sz="1200" b="0" i="0" dirty="0">
                <a:solidFill>
                  <a:srgbClr val="000000"/>
                </a:solidFill>
                <a:latin typeface="Arial"/>
                <a:cs typeface="+mn-cs"/>
              </a:rPr>
              <a:t>110</a:t>
            </a:r>
            <a:r>
              <a:rPr lang="zh-CN" altLang="en-US" sz="1200" b="0" i="0" dirty="0">
                <a:solidFill>
                  <a:srgbClr val="000000"/>
                </a:solidFill>
                <a:latin typeface="Arial"/>
                <a:cs typeface="+mn-cs"/>
              </a:rPr>
              <a:t>转警后，先后共出动</a:t>
            </a:r>
            <a:r>
              <a:rPr lang="en-US" altLang="zh-CN" sz="1200" b="0" i="0" dirty="0">
                <a:solidFill>
                  <a:srgbClr val="000000"/>
                </a:solidFill>
                <a:latin typeface="Arial"/>
                <a:cs typeface="+mn-cs"/>
              </a:rPr>
              <a:t>36</a:t>
            </a:r>
            <a:r>
              <a:rPr lang="zh-CN" altLang="en-US" sz="1200" b="0" i="0" dirty="0">
                <a:solidFill>
                  <a:srgbClr val="000000"/>
                </a:solidFill>
                <a:latin typeface="Arial"/>
                <a:cs typeface="+mn-cs"/>
              </a:rPr>
              <a:t>辆消防车和</a:t>
            </a:r>
            <a:r>
              <a:rPr lang="en-US" altLang="zh-CN" sz="1200" b="0" i="0" dirty="0">
                <a:solidFill>
                  <a:srgbClr val="000000"/>
                </a:solidFill>
                <a:latin typeface="Arial"/>
                <a:cs typeface="+mn-cs"/>
              </a:rPr>
              <a:t>2000</a:t>
            </a:r>
            <a:r>
              <a:rPr lang="zh-CN" altLang="en-US" sz="1200" b="0" i="0" dirty="0">
                <a:solidFill>
                  <a:srgbClr val="000000"/>
                </a:solidFill>
                <a:latin typeface="Arial"/>
                <a:cs typeface="+mn-cs"/>
              </a:rPr>
              <a:t>余名消防干警赶到现场，组织救治伤员和现场处置</a:t>
            </a:r>
          </a:p>
          <a:p>
            <a:pPr algn="l">
              <a:lnSpc>
                <a:spcPct val="120000"/>
              </a:lnSpc>
              <a:spcBef>
                <a:spcPts val="432"/>
              </a:spcBef>
              <a:spcAft>
                <a:spcPts val="0"/>
              </a:spcAft>
              <a:buNone/>
            </a:pPr>
            <a:r>
              <a:rPr lang="zh-CN" altLang="en-US" sz="1200" b="0" i="0" dirty="0">
                <a:solidFill>
                  <a:srgbClr val="000000"/>
                </a:solidFill>
                <a:latin typeface="Arial"/>
                <a:cs typeface="+mn-cs"/>
              </a:rPr>
              <a:t>有关单位将泄漏点两端的阀门关闭</a:t>
            </a:r>
          </a:p>
          <a:p>
            <a:pPr algn="l">
              <a:lnSpc>
                <a:spcPct val="120000"/>
              </a:lnSpc>
              <a:spcBef>
                <a:spcPts val="432"/>
              </a:spcBef>
              <a:spcAft>
                <a:spcPts val="0"/>
              </a:spcAft>
              <a:buNone/>
            </a:pPr>
            <a:r>
              <a:rPr lang="en-US" altLang="zh-CN" sz="1200" b="0" i="0" dirty="0">
                <a:solidFill>
                  <a:srgbClr val="000000"/>
                </a:solidFill>
                <a:latin typeface="Arial"/>
                <a:cs typeface="+mn-cs"/>
              </a:rPr>
              <a:t>15</a:t>
            </a:r>
            <a:r>
              <a:rPr lang="zh-CN" altLang="en-US" sz="1200" b="0" i="0" dirty="0">
                <a:solidFill>
                  <a:srgbClr val="000000"/>
                </a:solidFill>
                <a:latin typeface="Arial"/>
                <a:cs typeface="+mn-cs"/>
              </a:rPr>
              <a:t>时许，现场火情得到初步控制。</a:t>
            </a:r>
            <a:r>
              <a:rPr lang="en-US" altLang="zh-CN" sz="1200" b="0" i="0" dirty="0">
                <a:solidFill>
                  <a:srgbClr val="000000"/>
                </a:solidFill>
                <a:latin typeface="Arial"/>
                <a:cs typeface="+mn-cs"/>
              </a:rPr>
              <a:t>23</a:t>
            </a:r>
            <a:r>
              <a:rPr lang="zh-CN" altLang="en-US" sz="1200" b="0" i="0" dirty="0">
                <a:solidFill>
                  <a:srgbClr val="000000"/>
                </a:solidFill>
                <a:latin typeface="Arial"/>
                <a:cs typeface="+mn-cs"/>
              </a:rPr>
              <a:t>时左右，被挖穿的丙烯管道两端用盲板隔离。</a:t>
            </a:r>
            <a:r>
              <a:rPr lang="en-US" altLang="zh-CN" sz="1200" b="0" i="0" dirty="0">
                <a:solidFill>
                  <a:srgbClr val="000000"/>
                </a:solidFill>
                <a:latin typeface="Arial"/>
                <a:cs typeface="+mn-cs"/>
              </a:rPr>
              <a:t>7</a:t>
            </a:r>
            <a:r>
              <a:rPr lang="zh-CN" altLang="en-US" sz="1200" b="0" i="0" dirty="0">
                <a:solidFill>
                  <a:srgbClr val="000000"/>
                </a:solidFill>
                <a:latin typeface="Arial"/>
                <a:cs typeface="+mn-cs"/>
              </a:rPr>
              <a:t>月</a:t>
            </a:r>
            <a:r>
              <a:rPr lang="en-US" altLang="zh-CN" sz="1200" b="0" i="0" dirty="0">
                <a:solidFill>
                  <a:srgbClr val="000000"/>
                </a:solidFill>
                <a:latin typeface="Arial"/>
                <a:cs typeface="+mn-cs"/>
              </a:rPr>
              <a:t>29</a:t>
            </a:r>
            <a:r>
              <a:rPr lang="zh-CN" altLang="en-US" sz="1200" b="0" i="0" dirty="0">
                <a:solidFill>
                  <a:srgbClr val="000000"/>
                </a:solidFill>
                <a:latin typeface="Arial"/>
                <a:cs typeface="+mn-cs"/>
              </a:rPr>
              <a:t>日</a:t>
            </a:r>
            <a:r>
              <a:rPr lang="en-US" altLang="zh-CN" sz="1200" b="0" i="0" dirty="0">
                <a:solidFill>
                  <a:srgbClr val="000000"/>
                </a:solidFill>
                <a:latin typeface="Arial"/>
                <a:cs typeface="+mn-cs"/>
              </a:rPr>
              <a:t>5</a:t>
            </a:r>
            <a:r>
              <a:rPr lang="zh-CN" altLang="en-US" sz="1200" b="0" i="0" dirty="0">
                <a:solidFill>
                  <a:srgbClr val="000000"/>
                </a:solidFill>
                <a:latin typeface="Arial"/>
                <a:cs typeface="+mn-cs"/>
              </a:rPr>
              <a:t>时</a:t>
            </a:r>
            <a:r>
              <a:rPr lang="en-US" altLang="zh-CN" sz="1200" b="0" i="0" dirty="0">
                <a:solidFill>
                  <a:srgbClr val="000000"/>
                </a:solidFill>
                <a:latin typeface="Arial"/>
                <a:cs typeface="+mn-cs"/>
              </a:rPr>
              <a:t>23</a:t>
            </a:r>
            <a:r>
              <a:rPr lang="zh-CN" altLang="en-US" sz="1200" b="0" i="0" dirty="0">
                <a:solidFill>
                  <a:srgbClr val="000000"/>
                </a:solidFill>
                <a:latin typeface="Arial"/>
                <a:cs typeface="+mn-cs"/>
              </a:rPr>
              <a:t>分，现场明火熄灭。</a:t>
            </a:r>
          </a:p>
          <a:p>
            <a:pPr algn="l">
              <a:lnSpc>
                <a:spcPct val="120000"/>
              </a:lnSpc>
              <a:spcBef>
                <a:spcPts val="432"/>
              </a:spcBef>
              <a:spcAft>
                <a:spcPts val="0"/>
              </a:spcAft>
              <a:buNone/>
            </a:pPr>
            <a:r>
              <a:rPr lang="zh-CN" altLang="en-US" sz="1200" b="0" i="0" dirty="0">
                <a:solidFill>
                  <a:srgbClr val="000000"/>
                </a:solidFill>
                <a:latin typeface="Arial"/>
                <a:cs typeface="+mn-cs"/>
              </a:rPr>
              <a:t>经当地环境保护部门监测，事故未造成环境污染</a:t>
            </a:r>
          </a:p>
          <a:p>
            <a:pPr algn="l">
              <a:spcBef>
                <a:spcPts val="432"/>
              </a:spcBef>
              <a:spcAft>
                <a:spcPts val="0"/>
              </a:spcAft>
              <a:buNone/>
            </a:pPr>
            <a:r>
              <a:rPr lang="zh-CN" altLang="en-US" sz="1200" b="0" i="0" dirty="0">
                <a:solidFill>
                  <a:srgbClr val="000000"/>
                </a:solidFill>
                <a:latin typeface="Arial"/>
                <a:cs typeface="+mn-cs"/>
              </a:rPr>
              <a:t>南京市安监部门将事件定性为“违规转包”，称事故发生地原南京塑料四厂厂区已被列入拆迁规划，扬州鸿运基础设备建设开发有限公司负责人邵某违规将工程转包给了其妻弟董某。董某又将该工程违规转包给了其妻弟方某。当合同约定的厂房部分拆完后，董来荣于</a:t>
            </a:r>
            <a:r>
              <a:rPr lang="en-US" altLang="zh-CN" sz="1200" b="0" i="0" dirty="0">
                <a:solidFill>
                  <a:srgbClr val="000000"/>
                </a:solidFill>
                <a:latin typeface="Arial"/>
                <a:cs typeface="+mn-cs"/>
              </a:rPr>
              <a:t>7</a:t>
            </a:r>
            <a:r>
              <a:rPr lang="zh-CN" altLang="en-US" sz="1200" b="0" i="0" dirty="0">
                <a:solidFill>
                  <a:srgbClr val="000000"/>
                </a:solidFill>
                <a:latin typeface="Arial"/>
                <a:cs typeface="+mn-cs"/>
              </a:rPr>
              <a:t>月</a:t>
            </a:r>
            <a:r>
              <a:rPr lang="en-US" altLang="zh-CN" sz="1200" b="0" i="0" dirty="0">
                <a:solidFill>
                  <a:srgbClr val="000000"/>
                </a:solidFill>
                <a:latin typeface="Arial"/>
                <a:cs typeface="+mn-cs"/>
              </a:rPr>
              <a:t>26</a:t>
            </a:r>
            <a:r>
              <a:rPr lang="zh-CN" altLang="en-US" sz="1200" b="0" i="0" dirty="0">
                <a:solidFill>
                  <a:srgbClr val="000000"/>
                </a:solidFill>
                <a:latin typeface="Arial"/>
                <a:cs typeface="+mn-cs"/>
              </a:rPr>
              <a:t>日私自指挥方某挖掘地下管线，卖钱牟利，</a:t>
            </a:r>
            <a:r>
              <a:rPr lang="en-US" altLang="zh-CN" sz="1200" b="0" i="0" dirty="0">
                <a:solidFill>
                  <a:srgbClr val="000000"/>
                </a:solidFill>
                <a:latin typeface="Arial"/>
                <a:cs typeface="+mn-cs"/>
              </a:rPr>
              <a:t>7</a:t>
            </a:r>
            <a:r>
              <a:rPr lang="zh-CN" altLang="en-US" sz="1200" b="0" i="0" dirty="0">
                <a:solidFill>
                  <a:srgbClr val="000000"/>
                </a:solidFill>
                <a:latin typeface="Arial"/>
                <a:cs typeface="+mn-cs"/>
              </a:rPr>
              <a:t>月</a:t>
            </a:r>
            <a:r>
              <a:rPr lang="en-US" altLang="zh-CN" sz="1200" b="0" i="0" dirty="0">
                <a:solidFill>
                  <a:srgbClr val="000000"/>
                </a:solidFill>
                <a:latin typeface="Arial"/>
                <a:cs typeface="+mn-cs"/>
              </a:rPr>
              <a:t>28</a:t>
            </a:r>
            <a:r>
              <a:rPr lang="zh-CN" altLang="en-US" sz="1200" b="0" i="0" dirty="0">
                <a:solidFill>
                  <a:srgbClr val="000000"/>
                </a:solidFill>
                <a:latin typeface="Arial"/>
                <a:cs typeface="+mn-cs"/>
              </a:rPr>
              <a:t>日，碰断丙烯管道，遇到明火引发大范围空间爆炸，同时在管道泄漏点引发大火。 </a:t>
            </a:r>
          </a:p>
          <a:p>
            <a:pPr algn="l">
              <a:spcBef>
                <a:spcPts val="432"/>
              </a:spcBef>
              <a:spcAft>
                <a:spcPts val="0"/>
              </a:spcAft>
              <a:buNone/>
            </a:pPr>
            <a:r>
              <a:rPr lang="zh-CN" altLang="en-US" sz="1200" b="0" i="0" dirty="0">
                <a:solidFill>
                  <a:srgbClr val="000000"/>
                </a:solidFill>
                <a:latin typeface="Arial"/>
                <a:cs typeface="+mn-cs"/>
              </a:rPr>
              <a:t>地下管道所有方的监管人蒋山尊，也有违规责任，他在不带地下管线图的情况下，在现场随意设置警示牌，导致禁区划定存在重大遗漏和安全隐患。</a:t>
            </a:r>
          </a:p>
          <a:p>
            <a:pPr algn="l">
              <a:spcBef>
                <a:spcPts val="432"/>
              </a:spcBef>
              <a:spcAft>
                <a:spcPts val="0"/>
              </a:spcAft>
              <a:buNone/>
            </a:pPr>
            <a:r>
              <a:rPr lang="zh-CN" altLang="en-US" sz="1200" b="0" i="0" dirty="0">
                <a:solidFill>
                  <a:srgbClr val="000000"/>
                </a:solidFill>
                <a:latin typeface="Arial"/>
                <a:cs typeface="+mn-cs"/>
              </a:rPr>
              <a:t>近年以来数起重大泄露导致的爆炸事件接连发生，“泄露”成为关键词，成为行业企业唯恐避之不及的祸根。</a:t>
            </a:r>
          </a:p>
          <a:p>
            <a:pPr algn="l">
              <a:spcBef>
                <a:spcPts val="432"/>
              </a:spcBef>
              <a:spcAft>
                <a:spcPts val="0"/>
              </a:spcAft>
              <a:buNone/>
            </a:pPr>
            <a:r>
              <a:rPr lang="zh-CN" altLang="en-US" sz="1200" b="0" i="0" dirty="0">
                <a:solidFill>
                  <a:srgbClr val="000000"/>
                </a:solidFill>
                <a:latin typeface="Arial"/>
                <a:cs typeface="+mn-cs"/>
              </a:rPr>
              <a:t>对于接连发生的泄露爆炸事件，究其原因，竟多是操作不当。墨西哥港漏油事件竟祸起“气泡”。这不禁让人想到著名的“墨菲定理”：事情如果有变坏的可能，不管这种可能性有多小，它总会发生，并引起最大可能的损失。</a:t>
            </a:r>
          </a:p>
          <a:p>
            <a:pPr algn="l">
              <a:spcBef>
                <a:spcPts val="432"/>
              </a:spcBef>
              <a:spcAft>
                <a:spcPts val="0"/>
              </a:spcAft>
              <a:buNone/>
            </a:pPr>
            <a:r>
              <a:rPr lang="zh-CN" altLang="en-US" sz="1200" b="0" i="0" dirty="0">
                <a:solidFill>
                  <a:srgbClr val="000000"/>
                </a:solidFill>
                <a:latin typeface="Arial"/>
                <a:cs typeface="+mn-cs"/>
              </a:rPr>
              <a:t>在高危行业中，一个“螺丝钉”的失误就可能是伤财甚至是致命的。对此，高危行业运行中应将监督防范放在首位，亡羊补牢为时晚矣，爆炸事件的发生不仅是一个打击，也是促使行业监督体系完善的始点。</a:t>
            </a:r>
          </a:p>
          <a:p>
            <a:pPr algn="l">
              <a:lnSpc>
                <a:spcPct val="120000"/>
              </a:lnSpc>
              <a:spcBef>
                <a:spcPts val="432"/>
              </a:spcBef>
              <a:spcAft>
                <a:spcPts val="0"/>
              </a:spcAft>
              <a:buNone/>
            </a:pPr>
            <a:endParaRPr lang="en-US" sz="1200" dirty="0">
              <a:latin typeface="Arial"/>
            </a:endParaRPr>
          </a:p>
          <a:p>
            <a:pPr marL="329184" marR="0" indent="-329184" algn="l" defTabSz="877824">
              <a:lnSpc>
                <a:spcPct val="140000"/>
              </a:lnSpc>
              <a:spcBef>
                <a:spcPts val="432"/>
              </a:spcBef>
              <a:spcAft>
                <a:spcPts val="0"/>
              </a:spcAft>
              <a:buNone/>
            </a:pPr>
            <a:r>
              <a:rPr lang="en-US" altLang="zh-CN" sz="1200" b="0" i="0" dirty="0">
                <a:solidFill>
                  <a:srgbClr val="000000"/>
                </a:solidFill>
                <a:latin typeface="Arial"/>
                <a:ea typeface="宋体"/>
                <a:cs typeface="+mn-cs"/>
              </a:rPr>
              <a:t>2012</a:t>
            </a:r>
            <a:r>
              <a:rPr lang="zh-CN" altLang="en-US" sz="1200" b="0" i="0" dirty="0">
                <a:solidFill>
                  <a:srgbClr val="000000"/>
                </a:solidFill>
                <a:latin typeface="Arial"/>
                <a:ea typeface="宋体"/>
                <a:cs typeface="+mn-cs"/>
              </a:rPr>
              <a:t>年</a:t>
            </a:r>
            <a:r>
              <a:rPr lang="en-US" altLang="zh-CN" sz="1200" b="0" i="0" dirty="0">
                <a:solidFill>
                  <a:srgbClr val="000000"/>
                </a:solidFill>
                <a:latin typeface="Arial"/>
                <a:ea typeface="宋体"/>
                <a:cs typeface="+mn-cs"/>
              </a:rPr>
              <a:t>6</a:t>
            </a:r>
            <a:r>
              <a:rPr lang="zh-CN" altLang="en-US" sz="1200" b="0" i="0" dirty="0">
                <a:solidFill>
                  <a:srgbClr val="000000"/>
                </a:solidFill>
                <a:latin typeface="Arial"/>
                <a:ea typeface="宋体"/>
                <a:cs typeface="+mn-cs"/>
              </a:rPr>
              <a:t>月，加拿大西部艾伯塔省</a:t>
            </a:r>
            <a:r>
              <a:rPr lang="en-US" altLang="zh-CN" sz="1200" b="0" i="0" dirty="0">
                <a:solidFill>
                  <a:srgbClr val="000000"/>
                </a:solidFill>
                <a:latin typeface="Arial"/>
                <a:ea typeface="宋体"/>
                <a:cs typeface="+mn-cs"/>
              </a:rPr>
              <a:t>7</a:t>
            </a:r>
            <a:r>
              <a:rPr lang="zh-CN" altLang="en-US" sz="1200" b="0" i="0" dirty="0">
                <a:solidFill>
                  <a:srgbClr val="000000"/>
                </a:solidFill>
                <a:latin typeface="Arial"/>
                <a:ea typeface="宋体"/>
                <a:cs typeface="+mn-cs"/>
              </a:rPr>
              <a:t>日晚发生一起石油管道泄漏事故，</a:t>
            </a:r>
            <a:r>
              <a:rPr lang="zh-CN" altLang="en-US" sz="1200" b="0" i="0" dirty="0">
                <a:solidFill>
                  <a:srgbClr val="FF0000"/>
                </a:solidFill>
                <a:latin typeface="Arial"/>
                <a:ea typeface="宋体"/>
                <a:cs typeface="+mn-cs"/>
              </a:rPr>
              <a:t>漏油</a:t>
            </a:r>
            <a:r>
              <a:rPr lang="zh-CN" altLang="en-US" sz="1200" b="0" i="0" dirty="0">
                <a:solidFill>
                  <a:srgbClr val="000000"/>
                </a:solidFill>
                <a:latin typeface="Arial"/>
                <a:ea typeface="宋体"/>
                <a:cs typeface="+mn-cs"/>
              </a:rPr>
              <a:t>数量大约为</a:t>
            </a:r>
            <a:r>
              <a:rPr lang="en-US" altLang="zh-CN" sz="1200" b="0" i="0" dirty="0">
                <a:solidFill>
                  <a:srgbClr val="FF0000"/>
                </a:solidFill>
                <a:latin typeface="Arial"/>
                <a:ea typeface="宋体"/>
                <a:cs typeface="+mn-cs"/>
              </a:rPr>
              <a:t>1000</a:t>
            </a:r>
            <a:r>
              <a:rPr lang="zh-CN" altLang="en-US" sz="1200" b="0" i="0" dirty="0">
                <a:solidFill>
                  <a:srgbClr val="FF0000"/>
                </a:solidFill>
                <a:latin typeface="Arial"/>
                <a:ea typeface="宋体"/>
                <a:cs typeface="+mn-cs"/>
              </a:rPr>
              <a:t>桶至</a:t>
            </a:r>
            <a:r>
              <a:rPr lang="en-US" altLang="zh-CN" sz="1200" b="0" i="0" dirty="0">
                <a:solidFill>
                  <a:srgbClr val="FF0000"/>
                </a:solidFill>
                <a:latin typeface="Arial"/>
                <a:ea typeface="宋体"/>
                <a:cs typeface="+mn-cs"/>
              </a:rPr>
              <a:t>3000</a:t>
            </a:r>
            <a:r>
              <a:rPr lang="zh-CN" altLang="en-US" sz="1200" b="0" i="0" dirty="0">
                <a:solidFill>
                  <a:srgbClr val="FF0000"/>
                </a:solidFill>
                <a:latin typeface="Arial"/>
                <a:ea typeface="宋体"/>
                <a:cs typeface="+mn-cs"/>
              </a:rPr>
              <a:t>桶</a:t>
            </a:r>
            <a:r>
              <a:rPr lang="zh-CN" altLang="en-US" sz="1200" b="0" i="0" dirty="0">
                <a:solidFill>
                  <a:srgbClr val="000000"/>
                </a:solidFill>
                <a:latin typeface="Arial"/>
                <a:ea typeface="宋体"/>
                <a:cs typeface="+mn-cs"/>
              </a:rPr>
              <a:t>。</a:t>
            </a:r>
          </a:p>
          <a:p>
            <a:pPr marL="0" marR="0" indent="0" algn="l" defTabSz="914400">
              <a:lnSpc>
                <a:spcPct val="100000"/>
              </a:lnSpc>
              <a:spcBef>
                <a:spcPts val="432"/>
              </a:spcBef>
              <a:spcAft>
                <a:spcPts val="0"/>
              </a:spcAft>
              <a:buNone/>
            </a:pPr>
            <a:r>
              <a:rPr lang="en-US" altLang="zh-CN" sz="1200" b="1" i="0" dirty="0">
                <a:solidFill>
                  <a:srgbClr val="000000"/>
                </a:solidFill>
                <a:latin typeface="Arial"/>
                <a:ea typeface="宋体"/>
                <a:cs typeface="+mn-cs"/>
              </a:rPr>
              <a:t>2005</a:t>
            </a:r>
            <a:r>
              <a:rPr lang="zh-CN" altLang="en-US" sz="1200" b="1" i="0" dirty="0">
                <a:solidFill>
                  <a:srgbClr val="000000"/>
                </a:solidFill>
                <a:latin typeface="Arial"/>
                <a:ea typeface="宋体"/>
                <a:cs typeface="+mn-cs"/>
              </a:rPr>
              <a:t>年</a:t>
            </a:r>
            <a:r>
              <a:rPr lang="en-US" altLang="zh-CN" sz="1200" b="1" i="0" dirty="0">
                <a:solidFill>
                  <a:srgbClr val="000000"/>
                </a:solidFill>
                <a:latin typeface="Arial"/>
                <a:ea typeface="宋体"/>
                <a:cs typeface="+mn-cs"/>
              </a:rPr>
              <a:t>9</a:t>
            </a:r>
            <a:r>
              <a:rPr lang="zh-CN" altLang="en-US" sz="1200" b="1" i="0" dirty="0">
                <a:solidFill>
                  <a:srgbClr val="000000"/>
                </a:solidFill>
                <a:latin typeface="Arial"/>
                <a:ea typeface="宋体"/>
                <a:cs typeface="+mn-cs"/>
              </a:rPr>
              <a:t>月</a:t>
            </a:r>
            <a:r>
              <a:rPr lang="zh-CN" altLang="en-US" sz="1200" b="1" i="0" dirty="0">
                <a:solidFill>
                  <a:srgbClr val="000000"/>
                </a:solidFill>
                <a:latin typeface="Arial"/>
                <a:ea typeface="宋体"/>
                <a:cs typeface="+mn-cs"/>
                <a:sym typeface="华文彩云"/>
              </a:rPr>
              <a:t>，</a:t>
            </a:r>
            <a:r>
              <a:rPr lang="zh-CN" altLang="en-US" sz="1200" b="1" i="0" dirty="0">
                <a:solidFill>
                  <a:srgbClr val="000000"/>
                </a:solidFill>
                <a:latin typeface="Arial"/>
                <a:ea typeface="宋体"/>
                <a:cs typeface="+mn-cs"/>
              </a:rPr>
              <a:t>重庆沙坪坝井口镇一建筑工地在输气管道旁强行施工推土</a:t>
            </a:r>
            <a:r>
              <a:rPr lang="zh-CN" altLang="en-US" sz="1200" b="1" i="0" dirty="0">
                <a:solidFill>
                  <a:srgbClr val="000000"/>
                </a:solidFill>
                <a:latin typeface="Arial"/>
                <a:ea typeface="宋体"/>
                <a:cs typeface="+mn-cs"/>
                <a:sym typeface="华文彩云"/>
              </a:rPr>
              <a:t>，</a:t>
            </a:r>
            <a:r>
              <a:rPr lang="zh-CN" altLang="en-US" sz="1200" b="1" i="0" dirty="0">
                <a:solidFill>
                  <a:srgbClr val="000000"/>
                </a:solidFill>
                <a:latin typeface="Arial"/>
                <a:ea typeface="宋体"/>
                <a:cs typeface="+mn-cs"/>
              </a:rPr>
              <a:t>致使一条</a:t>
            </a:r>
            <a:r>
              <a:rPr lang="en-US" altLang="zh-CN" sz="1200" b="1" i="0" dirty="0">
                <a:solidFill>
                  <a:srgbClr val="000000"/>
                </a:solidFill>
                <a:latin typeface="Arial"/>
                <a:ea typeface="宋体"/>
                <a:cs typeface="+mn-cs"/>
              </a:rPr>
              <a:t>φ720mm</a:t>
            </a:r>
            <a:r>
              <a:rPr lang="zh-CN" altLang="en-US" sz="1200" b="1" i="0" dirty="0">
                <a:solidFill>
                  <a:srgbClr val="000000"/>
                </a:solidFill>
                <a:latin typeface="Arial"/>
                <a:ea typeface="宋体"/>
                <a:cs typeface="+mn-cs"/>
              </a:rPr>
              <a:t>输气主管道爆裂起火</a:t>
            </a:r>
            <a:r>
              <a:rPr lang="zh-CN" altLang="en-US" sz="1200" b="1" i="0" dirty="0">
                <a:solidFill>
                  <a:srgbClr val="000000"/>
                </a:solidFill>
                <a:latin typeface="Arial"/>
                <a:ea typeface="宋体"/>
                <a:cs typeface="+mn-cs"/>
                <a:sym typeface="华文彩云"/>
              </a:rPr>
              <a:t>，</a:t>
            </a:r>
            <a:r>
              <a:rPr lang="zh-CN" altLang="en-US" sz="1200" b="1" i="0" dirty="0">
                <a:solidFill>
                  <a:srgbClr val="000000"/>
                </a:solidFill>
                <a:latin typeface="Arial"/>
                <a:ea typeface="宋体"/>
                <a:cs typeface="+mn-cs"/>
              </a:rPr>
              <a:t>引燃附近的十余间民房并造成</a:t>
            </a:r>
            <a:r>
              <a:rPr lang="en-US" altLang="zh-CN" sz="1200" b="1" i="0" dirty="0">
                <a:solidFill>
                  <a:srgbClr val="000000"/>
                </a:solidFill>
                <a:latin typeface="Arial"/>
                <a:ea typeface="宋体"/>
                <a:cs typeface="+mn-cs"/>
              </a:rPr>
              <a:t>1</a:t>
            </a:r>
            <a:r>
              <a:rPr lang="zh-CN" altLang="en-US" sz="1200" b="1" i="0" dirty="0">
                <a:solidFill>
                  <a:srgbClr val="000000"/>
                </a:solidFill>
                <a:latin typeface="Arial"/>
                <a:ea typeface="宋体"/>
                <a:cs typeface="+mn-cs"/>
              </a:rPr>
              <a:t>人死亡</a:t>
            </a:r>
            <a:r>
              <a:rPr lang="zh-CN" altLang="en-US" sz="1200" b="1" i="0" dirty="0">
                <a:solidFill>
                  <a:srgbClr val="000000"/>
                </a:solidFill>
                <a:latin typeface="Arial"/>
                <a:ea typeface="宋体"/>
                <a:cs typeface="+mn-cs"/>
                <a:sym typeface="华文彩云"/>
              </a:rPr>
              <a:t>，</a:t>
            </a:r>
            <a:r>
              <a:rPr lang="en-US" altLang="zh-CN" sz="1200" b="1" i="0" dirty="0">
                <a:solidFill>
                  <a:srgbClr val="000000"/>
                </a:solidFill>
                <a:latin typeface="Arial"/>
                <a:ea typeface="宋体"/>
                <a:cs typeface="+mn-cs"/>
              </a:rPr>
              <a:t>4</a:t>
            </a:r>
            <a:r>
              <a:rPr lang="zh-CN" altLang="en-US" sz="1200" b="1" i="0" dirty="0">
                <a:solidFill>
                  <a:srgbClr val="000000"/>
                </a:solidFill>
                <a:latin typeface="Arial"/>
                <a:ea typeface="宋体"/>
                <a:cs typeface="+mn-cs"/>
              </a:rPr>
              <a:t>人重伤</a:t>
            </a:r>
            <a:r>
              <a:rPr lang="zh-CN" altLang="en-US" sz="1200" b="1" i="0" dirty="0">
                <a:solidFill>
                  <a:srgbClr val="000000"/>
                </a:solidFill>
                <a:latin typeface="Arial"/>
                <a:ea typeface="宋体"/>
                <a:cs typeface="+mn-cs"/>
                <a:sym typeface="华文彩云"/>
              </a:rPr>
              <a:t>，</a:t>
            </a:r>
            <a:r>
              <a:rPr lang="en-US" altLang="zh-CN" sz="1200" b="1" i="0" dirty="0">
                <a:solidFill>
                  <a:srgbClr val="000000"/>
                </a:solidFill>
                <a:latin typeface="Arial"/>
                <a:ea typeface="宋体"/>
                <a:cs typeface="+mn-cs"/>
              </a:rPr>
              <a:t>14</a:t>
            </a:r>
            <a:r>
              <a:rPr lang="zh-CN" altLang="en-US" sz="1200" b="1" i="0" dirty="0">
                <a:solidFill>
                  <a:srgbClr val="000000"/>
                </a:solidFill>
                <a:latin typeface="Arial"/>
                <a:ea typeface="宋体"/>
                <a:cs typeface="+mn-cs"/>
              </a:rPr>
              <a:t>人烧伤</a:t>
            </a:r>
            <a:r>
              <a:rPr lang="zh-CN" altLang="en-US" sz="1200" b="1" i="0" dirty="0">
                <a:solidFill>
                  <a:srgbClr val="000000"/>
                </a:solidFill>
                <a:latin typeface="Arial"/>
                <a:ea typeface="宋体"/>
                <a:cs typeface="+mn-cs"/>
                <a:sym typeface="华文彩云"/>
              </a:rPr>
              <a:t>，</a:t>
            </a:r>
            <a:r>
              <a:rPr lang="zh-CN" altLang="en-US" sz="1200" b="1" i="0" dirty="0">
                <a:solidFill>
                  <a:srgbClr val="000000"/>
                </a:solidFill>
                <a:latin typeface="Arial"/>
                <a:ea typeface="宋体"/>
                <a:cs typeface="+mn-cs"/>
              </a:rPr>
              <a:t>直接经济损失</a:t>
            </a:r>
            <a:r>
              <a:rPr lang="en-US" altLang="zh-CN" sz="1200" b="1" i="0" dirty="0">
                <a:solidFill>
                  <a:srgbClr val="000000"/>
                </a:solidFill>
                <a:latin typeface="Arial"/>
                <a:ea typeface="宋体"/>
                <a:cs typeface="+mn-cs"/>
              </a:rPr>
              <a:t>400</a:t>
            </a:r>
            <a:r>
              <a:rPr lang="zh-CN" altLang="en-US" sz="1200" b="1" i="0" dirty="0">
                <a:solidFill>
                  <a:srgbClr val="000000"/>
                </a:solidFill>
                <a:latin typeface="Arial"/>
                <a:ea typeface="宋体"/>
                <a:cs typeface="+mn-cs"/>
              </a:rPr>
              <a:t>多万元。</a:t>
            </a:r>
          </a:p>
          <a:p>
            <a:pPr algn="l">
              <a:spcBef>
                <a:spcPts val="0"/>
              </a:spcBef>
              <a:spcAft>
                <a:spcPts val="0"/>
              </a:spcAft>
              <a:buNone/>
            </a:pPr>
            <a:endParaRPr lang="en-US" dirty="0">
              <a:latin typeface="Arial"/>
            </a:endParaRPr>
          </a:p>
        </p:txBody>
      </p:sp>
      <p:sp>
        <p:nvSpPr>
          <p:cNvPr id="4" name="灯片编号占位符 3"/>
          <p:cNvSpPr>
            <a:spLocks noGrp="1"/>
          </p:cNvSpPr>
          <p:nvPr>
            <p:ph type="sldNum" sz="quarter" idx="10"/>
          </p:nvPr>
        </p:nvSpPr>
        <p:spPr/>
        <p:txBody>
          <a:bodyPr/>
          <a:lstStyle/>
          <a:p>
            <a:pPr algn="r">
              <a:buNone/>
            </a:pPr>
            <a:fld id="{E3D1208B-ABB5-48F0-93EC-79B837E3F925}" type="slidenum">
              <a:rPr lang="zh-CN" altLang="en-US" sz="1200" b="0" i="0">
                <a:latin typeface="Arial"/>
                <a:ea typeface="宋体"/>
                <a:cs typeface="+mn-cs"/>
              </a:rPr>
              <a:pPr algn="r">
                <a:buNone/>
              </a:pPr>
              <a:t>4</a:t>
            </a:fld>
            <a:endParaRPr lang="zh-CN" altLang="en-US" sz="1200" b="0" i="0">
              <a:latin typeface="Arial"/>
              <a:ea typeface="宋体"/>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marL="0" marR="0" indent="0" algn="l" defTabSz="914400">
              <a:lnSpc>
                <a:spcPct val="100000"/>
              </a:lnSpc>
              <a:spcBef>
                <a:spcPts val="432"/>
              </a:spcBef>
              <a:spcAft>
                <a:spcPts val="0"/>
              </a:spcAft>
              <a:buNone/>
            </a:pPr>
            <a:r>
              <a:rPr lang="zh-CN" altLang="en-US" sz="1200" b="0" i="0" dirty="0">
                <a:solidFill>
                  <a:srgbClr val="000000"/>
                </a:solidFill>
                <a:latin typeface="Arial"/>
                <a:cs typeface="+mn-cs"/>
              </a:rPr>
              <a:t>造成</a:t>
            </a:r>
            <a:r>
              <a:rPr lang="en-US" altLang="zh-CN" sz="1200" b="0" i="0" dirty="0">
                <a:solidFill>
                  <a:srgbClr val="000000"/>
                </a:solidFill>
                <a:latin typeface="Arial"/>
                <a:cs typeface="+mn-cs"/>
              </a:rPr>
              <a:t>EGIG </a:t>
            </a:r>
            <a:r>
              <a:rPr lang="zh-CN" altLang="en-US" sz="1200" b="0" i="0" dirty="0">
                <a:solidFill>
                  <a:srgbClr val="000000"/>
                </a:solidFill>
                <a:latin typeface="Arial"/>
                <a:cs typeface="+mn-cs"/>
              </a:rPr>
              <a:t>管线破坏的主要原因外部干扰（第三方造成的外部机械性损伤占</a:t>
            </a:r>
            <a:r>
              <a:rPr lang="en-US" altLang="zh-CN" sz="1200" b="0" i="0" dirty="0">
                <a:solidFill>
                  <a:srgbClr val="000000"/>
                </a:solidFill>
                <a:latin typeface="Arial"/>
                <a:cs typeface="+mn-cs"/>
              </a:rPr>
              <a:t>49.7%</a:t>
            </a:r>
            <a:r>
              <a:rPr lang="zh-CN" altLang="en-US" sz="1200" b="0" i="0" dirty="0">
                <a:solidFill>
                  <a:srgbClr val="000000"/>
                </a:solidFill>
                <a:latin typeface="Arial"/>
                <a:cs typeface="+mn-cs"/>
              </a:rPr>
              <a:t>，），其次为施工缺陷</a:t>
            </a:r>
            <a:r>
              <a:rPr lang="en-US" altLang="zh-CN" sz="1200" b="0" i="0" dirty="0">
                <a:solidFill>
                  <a:srgbClr val="000000"/>
                </a:solidFill>
                <a:latin typeface="Arial"/>
                <a:cs typeface="+mn-cs"/>
              </a:rPr>
              <a:t>/</a:t>
            </a:r>
            <a:r>
              <a:rPr lang="zh-CN" altLang="en-US" sz="1200" b="0" i="0" dirty="0">
                <a:solidFill>
                  <a:srgbClr val="000000"/>
                </a:solidFill>
                <a:latin typeface="Arial"/>
                <a:cs typeface="+mn-cs"/>
              </a:rPr>
              <a:t>材料失效（</a:t>
            </a:r>
            <a:r>
              <a:rPr lang="en-US" altLang="zh-CN" sz="1200" b="0" i="0" dirty="0">
                <a:solidFill>
                  <a:srgbClr val="000000"/>
                </a:solidFill>
                <a:latin typeface="Arial"/>
                <a:cs typeface="+mn-cs"/>
              </a:rPr>
              <a:t>16.7%</a:t>
            </a:r>
            <a:r>
              <a:rPr lang="zh-CN" altLang="en-US" sz="1200" b="0" i="0" dirty="0">
                <a:solidFill>
                  <a:srgbClr val="000000"/>
                </a:solidFill>
                <a:latin typeface="Arial"/>
                <a:cs typeface="+mn-cs"/>
              </a:rPr>
              <a:t>）、腐蚀（</a:t>
            </a:r>
            <a:r>
              <a:rPr lang="en-US" altLang="zh-CN" sz="1200" b="0" i="0" dirty="0">
                <a:solidFill>
                  <a:srgbClr val="000000"/>
                </a:solidFill>
                <a:latin typeface="Arial"/>
                <a:cs typeface="+mn-cs"/>
              </a:rPr>
              <a:t>15.1%</a:t>
            </a:r>
            <a:r>
              <a:rPr lang="zh-CN" altLang="en-US" sz="1200" b="0" i="0" dirty="0">
                <a:solidFill>
                  <a:srgbClr val="000000"/>
                </a:solidFill>
                <a:latin typeface="Arial"/>
                <a:cs typeface="+mn-cs"/>
              </a:rPr>
              <a:t>）、地面运动（</a:t>
            </a:r>
            <a:r>
              <a:rPr lang="en-US" altLang="zh-CN" sz="1200" b="0" i="0" dirty="0">
                <a:solidFill>
                  <a:srgbClr val="000000"/>
                </a:solidFill>
                <a:latin typeface="Arial"/>
                <a:cs typeface="+mn-cs"/>
              </a:rPr>
              <a:t>7.1%</a:t>
            </a:r>
            <a:r>
              <a:rPr lang="zh-CN" altLang="en-US" sz="1200" b="0" i="0" dirty="0">
                <a:solidFill>
                  <a:srgbClr val="000000"/>
                </a:solidFill>
                <a:latin typeface="Arial"/>
                <a:cs typeface="+mn-cs"/>
              </a:rPr>
              <a:t>）、带压开孔</a:t>
            </a:r>
            <a:r>
              <a:rPr lang="en-US" altLang="zh-CN" sz="1200" b="0" i="0" dirty="0">
                <a:solidFill>
                  <a:srgbClr val="000000"/>
                </a:solidFill>
                <a:latin typeface="Arial"/>
                <a:cs typeface="+mn-cs"/>
              </a:rPr>
              <a:t>/</a:t>
            </a:r>
            <a:r>
              <a:rPr lang="zh-CN" altLang="en-US" sz="1200" b="0" i="0" dirty="0">
                <a:solidFill>
                  <a:srgbClr val="000000"/>
                </a:solidFill>
                <a:latin typeface="Arial"/>
                <a:cs typeface="+mn-cs"/>
              </a:rPr>
              <a:t>维修失误（</a:t>
            </a:r>
            <a:r>
              <a:rPr lang="en-US" altLang="zh-CN" sz="1200" b="0" i="0" dirty="0">
                <a:solidFill>
                  <a:srgbClr val="000000"/>
                </a:solidFill>
                <a:latin typeface="Arial"/>
                <a:cs typeface="+mn-cs"/>
              </a:rPr>
              <a:t>4.6%</a:t>
            </a:r>
            <a:r>
              <a:rPr lang="zh-CN" altLang="en-US" sz="1200" b="0" i="0" dirty="0">
                <a:solidFill>
                  <a:srgbClr val="000000"/>
                </a:solidFill>
                <a:latin typeface="Arial"/>
                <a:cs typeface="+mn-cs"/>
              </a:rPr>
              <a:t>）和其它（</a:t>
            </a:r>
            <a:r>
              <a:rPr lang="en-US" altLang="zh-CN" sz="1200" b="0" i="0" dirty="0">
                <a:solidFill>
                  <a:srgbClr val="000000"/>
                </a:solidFill>
                <a:latin typeface="Arial"/>
                <a:cs typeface="+mn-cs"/>
              </a:rPr>
              <a:t>6.7%</a:t>
            </a:r>
            <a:r>
              <a:rPr lang="zh-CN" altLang="en-US" sz="1200" b="0" i="0" dirty="0">
                <a:solidFill>
                  <a:srgbClr val="000000"/>
                </a:solidFill>
                <a:latin typeface="Arial"/>
                <a:cs typeface="+mn-cs"/>
              </a:rPr>
              <a:t>）。造成</a:t>
            </a:r>
            <a:r>
              <a:rPr lang="en-US" altLang="zh-CN" sz="1200" b="0" i="0" dirty="0">
                <a:solidFill>
                  <a:srgbClr val="000000"/>
                </a:solidFill>
                <a:latin typeface="Arial"/>
                <a:cs typeface="+mn-cs"/>
              </a:rPr>
              <a:t>EGIG </a:t>
            </a:r>
            <a:r>
              <a:rPr lang="zh-CN" altLang="en-US" sz="1200" b="0" i="0" dirty="0">
                <a:solidFill>
                  <a:srgbClr val="000000"/>
                </a:solidFill>
                <a:latin typeface="Arial"/>
                <a:cs typeface="+mn-cs"/>
              </a:rPr>
              <a:t>管线失效的各种原因的频率逐年减小，至</a:t>
            </a:r>
            <a:r>
              <a:rPr lang="en-US" altLang="zh-CN" sz="1200" b="0" i="0" dirty="0">
                <a:solidFill>
                  <a:srgbClr val="000000"/>
                </a:solidFill>
                <a:latin typeface="Arial"/>
                <a:cs typeface="+mn-cs"/>
              </a:rPr>
              <a:t>2004 </a:t>
            </a:r>
            <a:r>
              <a:rPr lang="zh-CN" altLang="en-US" sz="1200" b="0" i="0" dirty="0">
                <a:solidFill>
                  <a:srgbClr val="000000"/>
                </a:solidFill>
                <a:latin typeface="Arial"/>
                <a:cs typeface="+mn-cs"/>
              </a:rPr>
              <a:t>年外部干扰失效频率降低到</a:t>
            </a:r>
            <a:r>
              <a:rPr lang="en-US" altLang="zh-CN" sz="1200" b="0" i="0" dirty="0">
                <a:solidFill>
                  <a:srgbClr val="000000"/>
                </a:solidFill>
                <a:latin typeface="Arial"/>
                <a:cs typeface="+mn-cs"/>
              </a:rPr>
              <a:t>0.2/</a:t>
            </a:r>
            <a:r>
              <a:rPr lang="zh-CN" altLang="en-US" sz="1200" b="0" i="0" dirty="0">
                <a:solidFill>
                  <a:srgbClr val="000000"/>
                </a:solidFill>
                <a:latin typeface="Arial"/>
                <a:cs typeface="+mn-cs"/>
              </a:rPr>
              <a:t>（</a:t>
            </a:r>
            <a:r>
              <a:rPr lang="en-US" altLang="zh-CN" sz="1200" b="0" i="0" dirty="0">
                <a:solidFill>
                  <a:srgbClr val="000000"/>
                </a:solidFill>
                <a:latin typeface="Arial"/>
                <a:cs typeface="+mn-cs"/>
              </a:rPr>
              <a:t>1000km.yr</a:t>
            </a:r>
            <a:r>
              <a:rPr lang="zh-CN" altLang="en-US" sz="1200" b="0" i="0" dirty="0">
                <a:solidFill>
                  <a:srgbClr val="000000"/>
                </a:solidFill>
                <a:latin typeface="Arial"/>
                <a:cs typeface="+mn-cs"/>
              </a:rPr>
              <a:t>），然而外部干扰仍是引起管线失效的主要原因。</a:t>
            </a:r>
          </a:p>
          <a:p>
            <a:pPr marL="0" marR="0" indent="0" algn="l" defTabSz="914400">
              <a:lnSpc>
                <a:spcPct val="100000"/>
              </a:lnSpc>
              <a:spcBef>
                <a:spcPts val="432"/>
              </a:spcBef>
              <a:spcAft>
                <a:spcPts val="0"/>
              </a:spcAft>
              <a:buNone/>
            </a:pPr>
            <a:r>
              <a:rPr lang="en-US" altLang="zh-CN" sz="1200" b="0" i="0" dirty="0">
                <a:solidFill>
                  <a:srgbClr val="000000"/>
                </a:solidFill>
                <a:latin typeface="Arial"/>
                <a:ea typeface="宋体"/>
                <a:cs typeface="+mn-cs"/>
              </a:rPr>
              <a:t>1982</a:t>
            </a:r>
            <a:r>
              <a:rPr lang="zh-CN" altLang="en-US" sz="1200" b="0" i="0" dirty="0">
                <a:solidFill>
                  <a:srgbClr val="000000"/>
                </a:solidFill>
                <a:latin typeface="Arial"/>
                <a:ea typeface="宋体"/>
                <a:cs typeface="+mn-cs"/>
              </a:rPr>
              <a:t>年，</a:t>
            </a:r>
            <a:r>
              <a:rPr lang="en-US" altLang="zh-CN" sz="1200" b="0" i="0" dirty="0">
                <a:solidFill>
                  <a:srgbClr val="000000"/>
                </a:solidFill>
                <a:latin typeface="Arial"/>
                <a:ea typeface="宋体"/>
                <a:cs typeface="+mn-cs"/>
              </a:rPr>
              <a:t>6</a:t>
            </a:r>
            <a:r>
              <a:rPr lang="zh-CN" altLang="en-US" sz="1200" b="0" i="0" dirty="0">
                <a:solidFill>
                  <a:srgbClr val="000000"/>
                </a:solidFill>
                <a:latin typeface="Arial"/>
                <a:ea typeface="宋体"/>
                <a:cs typeface="+mn-cs"/>
              </a:rPr>
              <a:t>家欧洲主要输气公司建立了欧洲输气管道事故数据组织（</a:t>
            </a:r>
            <a:r>
              <a:rPr lang="en-US" altLang="zh-CN" sz="1200" b="0" i="0" dirty="0">
                <a:solidFill>
                  <a:srgbClr val="000000"/>
                </a:solidFill>
                <a:latin typeface="Arial"/>
                <a:ea typeface="宋体"/>
                <a:cs typeface="+mn-cs"/>
              </a:rPr>
              <a:t>EGIG</a:t>
            </a:r>
            <a:r>
              <a:rPr lang="zh-CN" altLang="en-US" sz="1200" b="0" i="0" dirty="0">
                <a:solidFill>
                  <a:srgbClr val="000000"/>
                </a:solidFill>
                <a:latin typeface="Arial"/>
                <a:ea typeface="宋体"/>
                <a:cs typeface="+mn-cs"/>
              </a:rPr>
              <a:t>）。目前，</a:t>
            </a:r>
            <a:r>
              <a:rPr lang="en-US" altLang="zh-CN" sz="1200" b="0" i="0" dirty="0">
                <a:solidFill>
                  <a:srgbClr val="000000"/>
                </a:solidFill>
                <a:latin typeface="Arial"/>
                <a:ea typeface="宋体"/>
                <a:cs typeface="+mn-cs"/>
              </a:rPr>
              <a:t>EGIG </a:t>
            </a:r>
            <a:r>
              <a:rPr lang="zh-CN" altLang="en-US" sz="1200" b="0" i="0" dirty="0">
                <a:solidFill>
                  <a:srgbClr val="000000"/>
                </a:solidFill>
                <a:latin typeface="Arial"/>
                <a:ea typeface="宋体"/>
                <a:cs typeface="+mn-cs"/>
              </a:rPr>
              <a:t>已发展到</a:t>
            </a:r>
            <a:r>
              <a:rPr lang="en-US" altLang="zh-CN" sz="1200" b="0" i="0" dirty="0">
                <a:solidFill>
                  <a:srgbClr val="000000"/>
                </a:solidFill>
                <a:latin typeface="Arial"/>
                <a:ea typeface="宋体"/>
                <a:cs typeface="+mn-cs"/>
              </a:rPr>
              <a:t>12 </a:t>
            </a:r>
            <a:r>
              <a:rPr lang="zh-CN" altLang="en-US" sz="1200" b="0" i="0" dirty="0">
                <a:solidFill>
                  <a:srgbClr val="000000"/>
                </a:solidFill>
                <a:latin typeface="Arial"/>
                <a:ea typeface="宋体"/>
                <a:cs typeface="+mn-cs"/>
              </a:rPr>
              <a:t>家欧洲主要的气体输送经营商，截至</a:t>
            </a:r>
            <a:r>
              <a:rPr lang="en-US" altLang="zh-CN" sz="1200" b="0" i="0" dirty="0">
                <a:solidFill>
                  <a:srgbClr val="000000"/>
                </a:solidFill>
                <a:latin typeface="Arial"/>
                <a:ea typeface="宋体"/>
                <a:cs typeface="+mn-cs"/>
              </a:rPr>
              <a:t>2004</a:t>
            </a:r>
            <a:r>
              <a:rPr lang="zh-CN" altLang="en-US" sz="1200" b="0" i="0" dirty="0">
                <a:solidFill>
                  <a:srgbClr val="000000"/>
                </a:solidFill>
                <a:latin typeface="Arial"/>
                <a:ea typeface="宋体"/>
                <a:cs typeface="+mn-cs"/>
              </a:rPr>
              <a:t>年为止，陆上输气管线总长度为</a:t>
            </a:r>
            <a:r>
              <a:rPr lang="en-US" altLang="zh-CN" sz="1200" b="0" i="0" dirty="0">
                <a:solidFill>
                  <a:srgbClr val="000000"/>
                </a:solidFill>
                <a:latin typeface="Arial"/>
                <a:ea typeface="宋体"/>
                <a:cs typeface="+mn-cs"/>
              </a:rPr>
              <a:t>122168km</a:t>
            </a:r>
            <a:r>
              <a:rPr lang="zh-CN" altLang="en-US" sz="1200" b="0" i="0" dirty="0">
                <a:solidFill>
                  <a:srgbClr val="000000"/>
                </a:solidFill>
                <a:latin typeface="Arial"/>
                <a:ea typeface="宋体"/>
                <a:cs typeface="+mn-cs"/>
              </a:rPr>
              <a:t>。</a:t>
            </a:r>
            <a:r>
              <a:rPr lang="en-US" altLang="zh-CN" sz="1200" b="0" i="0" dirty="0">
                <a:solidFill>
                  <a:srgbClr val="000000"/>
                </a:solidFill>
                <a:latin typeface="Arial"/>
                <a:ea typeface="宋体"/>
                <a:cs typeface="+mn-cs"/>
              </a:rPr>
              <a:t>EGIG </a:t>
            </a:r>
            <a:r>
              <a:rPr lang="zh-CN" altLang="en-US" sz="1200" b="0" i="0" dirty="0">
                <a:solidFill>
                  <a:srgbClr val="000000"/>
                </a:solidFill>
                <a:latin typeface="Arial"/>
                <a:ea typeface="宋体"/>
                <a:cs typeface="+mn-cs"/>
              </a:rPr>
              <a:t>从</a:t>
            </a:r>
            <a:r>
              <a:rPr lang="en-US" altLang="zh-CN" sz="1200" b="0" i="0" dirty="0">
                <a:solidFill>
                  <a:srgbClr val="000000"/>
                </a:solidFill>
                <a:latin typeface="Arial"/>
                <a:ea typeface="宋体"/>
                <a:cs typeface="+mn-cs"/>
              </a:rPr>
              <a:t>1970 </a:t>
            </a:r>
            <a:r>
              <a:rPr lang="zh-CN" altLang="en-US" sz="1200" b="0" i="0" dirty="0">
                <a:solidFill>
                  <a:srgbClr val="000000"/>
                </a:solidFill>
                <a:latin typeface="Arial"/>
                <a:ea typeface="宋体"/>
                <a:cs typeface="+mn-cs"/>
              </a:rPr>
              <a:t>年开始收集整理陆上天然气高压管线的事故数据（压力＞</a:t>
            </a:r>
            <a:r>
              <a:rPr lang="en-US" altLang="zh-CN" sz="1200" b="0" i="0" dirty="0">
                <a:solidFill>
                  <a:srgbClr val="000000"/>
                </a:solidFill>
                <a:latin typeface="Arial"/>
                <a:ea typeface="宋体"/>
                <a:cs typeface="+mn-cs"/>
              </a:rPr>
              <a:t>15bar</a:t>
            </a:r>
            <a:r>
              <a:rPr lang="zh-CN" altLang="en-US" sz="1200" b="0" i="0" dirty="0">
                <a:solidFill>
                  <a:srgbClr val="000000"/>
                </a:solidFill>
                <a:latin typeface="Arial"/>
                <a:ea typeface="宋体"/>
                <a:cs typeface="+mn-cs"/>
              </a:rPr>
              <a:t>，钢制管道，设备或压缩机失效数据除外），建立了相对完整的管道失效数据库，以下的数据分析来源于</a:t>
            </a:r>
            <a:r>
              <a:rPr lang="en-US" altLang="zh-CN" sz="1200" b="0" i="0" dirty="0">
                <a:solidFill>
                  <a:srgbClr val="000000"/>
                </a:solidFill>
                <a:latin typeface="Arial"/>
                <a:ea typeface="宋体"/>
                <a:cs typeface="+mn-cs"/>
              </a:rPr>
              <a:t>2005 </a:t>
            </a:r>
            <a:r>
              <a:rPr lang="zh-CN" altLang="en-US" sz="1200" b="0" i="0" dirty="0">
                <a:solidFill>
                  <a:srgbClr val="000000"/>
                </a:solidFill>
                <a:latin typeface="Arial"/>
                <a:ea typeface="宋体"/>
                <a:cs typeface="+mn-cs"/>
              </a:rPr>
              <a:t>年</a:t>
            </a:r>
            <a:r>
              <a:rPr lang="en-US" altLang="zh-CN" sz="1200" b="0" i="0" dirty="0">
                <a:solidFill>
                  <a:srgbClr val="000000"/>
                </a:solidFill>
                <a:latin typeface="Arial"/>
                <a:ea typeface="宋体"/>
                <a:cs typeface="+mn-cs"/>
              </a:rPr>
              <a:t>12 </a:t>
            </a:r>
            <a:r>
              <a:rPr lang="zh-CN" altLang="en-US" sz="1200" b="0" i="0" dirty="0">
                <a:solidFill>
                  <a:srgbClr val="000000"/>
                </a:solidFill>
                <a:latin typeface="Arial"/>
                <a:ea typeface="宋体"/>
                <a:cs typeface="+mn-cs"/>
              </a:rPr>
              <a:t>月最新发布的</a:t>
            </a:r>
            <a:r>
              <a:rPr lang="en-US" altLang="zh-CN" sz="1200" b="0" i="0" dirty="0">
                <a:solidFill>
                  <a:srgbClr val="000000"/>
                </a:solidFill>
                <a:latin typeface="Arial"/>
                <a:ea typeface="宋体"/>
                <a:cs typeface="+mn-cs"/>
              </a:rPr>
              <a:t>EGIG</a:t>
            </a:r>
            <a:r>
              <a:rPr lang="zh-CN" altLang="en-US" sz="1200" b="0" i="0" dirty="0">
                <a:solidFill>
                  <a:srgbClr val="000000"/>
                </a:solidFill>
                <a:latin typeface="Arial"/>
                <a:ea typeface="宋体"/>
                <a:cs typeface="+mn-cs"/>
              </a:rPr>
              <a:t>数据报告：“</a:t>
            </a:r>
            <a:r>
              <a:rPr lang="en-US" altLang="zh-CN" sz="1200" b="0" i="0" dirty="0">
                <a:solidFill>
                  <a:srgbClr val="000000"/>
                </a:solidFill>
                <a:latin typeface="Arial"/>
                <a:ea typeface="宋体"/>
                <a:cs typeface="+mn-cs"/>
              </a:rPr>
              <a:t>6th EGIG-report 1970-2004”</a:t>
            </a:r>
            <a:r>
              <a:rPr lang="zh-CN" altLang="en-US" sz="1200" b="0" i="0" dirty="0">
                <a:solidFill>
                  <a:srgbClr val="000000"/>
                </a:solidFill>
                <a:latin typeface="Arial"/>
                <a:ea typeface="宋体"/>
                <a:cs typeface="+mn-cs"/>
              </a:rPr>
              <a:t>（每四年发布一次）。</a:t>
            </a:r>
          </a:p>
          <a:p>
            <a:pPr marL="0" marR="0" indent="0" algn="l" defTabSz="914400">
              <a:lnSpc>
                <a:spcPct val="100000"/>
              </a:lnSpc>
              <a:spcBef>
                <a:spcPts val="432"/>
              </a:spcBef>
              <a:spcAft>
                <a:spcPts val="0"/>
              </a:spcAft>
              <a:buNone/>
            </a:pPr>
            <a:r>
              <a:rPr lang="zh-CN" altLang="en-US" sz="1200" b="0" i="0" dirty="0">
                <a:solidFill>
                  <a:srgbClr val="000000"/>
                </a:solidFill>
                <a:latin typeface="Arial"/>
                <a:ea typeface="宋体"/>
                <a:cs typeface="+mn-cs"/>
              </a:rPr>
              <a:t>来源：</a:t>
            </a:r>
            <a:r>
              <a:rPr lang="en-US" altLang="zh-CN" sz="1200" b="0" i="0" dirty="0">
                <a:solidFill>
                  <a:srgbClr val="000000"/>
                </a:solidFill>
                <a:latin typeface="Arial"/>
                <a:ea typeface="宋体"/>
                <a:cs typeface="+mn-cs"/>
              </a:rPr>
              <a:t>http://cache.baiducontent.com/c?m=9d78d513d9d431a44f9be5697d11c0171b4381132ba6a3020cd1843e91732844506793ac56510775d3d20c6c16de3a4beb802104311453c18cbe885da9bb866f6fd6286e365ac45613a004b28e0360d620e71aa1fa4fb2ebe732e4ff8f8cc208048f12183bdaadce0657518b78f06373b9e48e49610143e6b8276489082b3e9f271be050f8963169&amp;p=8e62c0038a8412a05abd9b7e0b1c92&amp;newp=8b2a97138a934eaf5ee7db6f5a5796231610db2151d2d5152988&amp;user=baidu&amp;fm=sc&amp;query=%B9%DC%B5%C0%CA%A7%D0%A7%CA%C2%B9%CA%D4%AD%D2%F2&amp;qid=&amp;p1=6</a:t>
            </a:r>
          </a:p>
          <a:p>
            <a:pPr marL="0" marR="0" indent="0" algn="l" defTabSz="914400">
              <a:lnSpc>
                <a:spcPct val="100000"/>
              </a:lnSpc>
              <a:spcBef>
                <a:spcPts val="0"/>
              </a:spcBef>
              <a:spcAft>
                <a:spcPts val="0"/>
              </a:spcAft>
              <a:buNone/>
            </a:pPr>
            <a:endParaRPr lang="en-US" dirty="0">
              <a:latin typeface="Arial"/>
            </a:endParaRPr>
          </a:p>
          <a:p>
            <a:pPr algn="l">
              <a:spcBef>
                <a:spcPts val="0"/>
              </a:spcBef>
              <a:spcAft>
                <a:spcPts val="0"/>
              </a:spcAft>
              <a:buNone/>
            </a:pPr>
            <a:endParaRPr lang="en-US" dirty="0">
              <a:latin typeface="Arial"/>
            </a:endParaRPr>
          </a:p>
          <a:p>
            <a:pPr algn="l">
              <a:spcBef>
                <a:spcPts val="0"/>
              </a:spcBef>
              <a:spcAft>
                <a:spcPts val="0"/>
              </a:spcAft>
              <a:buNone/>
            </a:pPr>
            <a:endParaRPr lang="en-US" dirty="0">
              <a:latin typeface="Arial"/>
            </a:endParaRPr>
          </a:p>
        </p:txBody>
      </p:sp>
      <p:sp>
        <p:nvSpPr>
          <p:cNvPr id="4" name="灯片编号占位符 3"/>
          <p:cNvSpPr>
            <a:spLocks noGrp="1"/>
          </p:cNvSpPr>
          <p:nvPr>
            <p:ph type="sldNum" sz="quarter" idx="10"/>
          </p:nvPr>
        </p:nvSpPr>
        <p:spPr/>
        <p:txBody>
          <a:bodyPr/>
          <a:lstStyle/>
          <a:p>
            <a:pPr algn="r">
              <a:buNone/>
            </a:pPr>
            <a:fld id="{E3D1208B-ABB5-48F0-93EC-79B837E3F925}" type="slidenum">
              <a:rPr lang="zh-CN" altLang="en-US" sz="1200" b="0" i="0">
                <a:latin typeface="Arial"/>
                <a:ea typeface="宋体"/>
                <a:cs typeface="+mn-cs"/>
              </a:rPr>
              <a:pPr algn="r">
                <a:buNone/>
              </a:pPr>
              <a:t>5</a:t>
            </a:fld>
            <a:endParaRPr lang="zh-CN" altLang="en-US" sz="1200" b="0" i="0">
              <a:latin typeface="Arial"/>
              <a:ea typeface="宋体"/>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l">
              <a:spcBef>
                <a:spcPts val="432"/>
              </a:spcBef>
              <a:spcAft>
                <a:spcPts val="0"/>
              </a:spcAft>
              <a:buNone/>
            </a:pPr>
            <a:endParaRPr lang="zh-CN" altLang="en-US" sz="1200" b="0" i="0" dirty="0">
              <a:solidFill>
                <a:srgbClr val="000000"/>
              </a:solidFill>
              <a:latin typeface="Arial"/>
              <a:ea typeface="宋体"/>
              <a:cs typeface="+mn-cs"/>
            </a:endParaRPr>
          </a:p>
        </p:txBody>
      </p:sp>
      <p:sp>
        <p:nvSpPr>
          <p:cNvPr id="4" name="灯片编号占位符 3"/>
          <p:cNvSpPr>
            <a:spLocks noGrp="1"/>
          </p:cNvSpPr>
          <p:nvPr>
            <p:ph type="sldNum" sz="quarter" idx="10"/>
          </p:nvPr>
        </p:nvSpPr>
        <p:spPr/>
        <p:txBody>
          <a:bodyPr/>
          <a:lstStyle/>
          <a:p>
            <a:pPr algn="r">
              <a:buNone/>
            </a:pPr>
            <a:fld id="{E3D1208B-ABB5-48F0-93EC-79B837E3F925}" type="slidenum">
              <a:rPr lang="zh-CN" altLang="en-US" sz="1200" b="0" i="0">
                <a:latin typeface="Arial"/>
                <a:ea typeface="宋体"/>
                <a:cs typeface="+mn-cs"/>
              </a:rPr>
              <a:pPr algn="r">
                <a:buNone/>
              </a:pPr>
              <a:t>6</a:t>
            </a:fld>
            <a:endParaRPr lang="zh-CN" altLang="en-US" sz="1200" b="0" i="0">
              <a:latin typeface="Arial"/>
              <a:ea typeface="宋体"/>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911225" algn="just">
              <a:lnSpc>
                <a:spcPct val="150000"/>
              </a:lnSpc>
              <a:spcBef>
                <a:spcPts val="805"/>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The distributed fiber-optic sensing system uses an optical fiber core within the cable as</a:t>
            </a:r>
            <a:r>
              <a:rPr lang="en-US" sz="1100" spc="85"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the sensing element. The cable is installed near or attached to the pipe depending on</a:t>
            </a:r>
            <a:r>
              <a:rPr lang="en-US" sz="1100" spc="260"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intended functionality and if the pipeline is subsea, subterranean, or above</a:t>
            </a:r>
            <a:r>
              <a:rPr lang="en-US" sz="1100" spc="-95"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ground.</a:t>
            </a:r>
          </a:p>
          <a:p>
            <a:pPr marL="914400" marR="911225" algn="just">
              <a:lnSpc>
                <a:spcPct val="150000"/>
              </a:lnSpc>
              <a:spcBef>
                <a:spcPts val="645"/>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The series of distributed fiber optic temperature/strain sensor (DTSS) can obtain the spectrum information of Brillouin backscattered light at any place of the sensing fiber, and demodulate the strain, temperature, and losses along the fiber simultaneously.</a:t>
            </a:r>
          </a:p>
          <a:p>
            <a:pPr marL="914400" marR="911225" algn="just">
              <a:lnSpc>
                <a:spcPct val="150000"/>
              </a:lnSpc>
              <a:spcBef>
                <a:spcPts val="645"/>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This series of distributed optical fiber acoustic sensor (DAS) can obtain the location of vibration, and reconstruct the amplitude and frequency of external acoustic field with high fidelity, using highly coherent Rayleigh backscattering lights. </a:t>
            </a:r>
          </a:p>
          <a:p>
            <a:pPr marL="0" marR="0">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p>
            <a:pPr marL="914400" marR="0" algn="just">
              <a:spcBef>
                <a:spcPts val="645"/>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DAS can detect small changes in the environment around the cable</a:t>
            </a:r>
            <a:r>
              <a:rPr lang="en-US" sz="1100" spc="-95"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including:</a:t>
            </a:r>
          </a:p>
          <a:p>
            <a:pPr marL="1143000" marR="0" lvl="2" indent="-228600">
              <a:spcBef>
                <a:spcPts val="640"/>
              </a:spcBef>
              <a:spcAft>
                <a:spcPts val="0"/>
              </a:spcAft>
              <a:buSzPts val="1100"/>
              <a:buFont typeface="Symbol" panose="05050102010706020507" pitchFamily="18" charset="2"/>
              <a:buChar char=""/>
              <a:tabLst>
                <a:tab pos="1372235" algn="l"/>
              </a:tabLst>
            </a:pPr>
            <a:r>
              <a:rPr lang="en-US" sz="1100" dirty="0">
                <a:effectLst/>
                <a:latin typeface="Arial" panose="020B0604020202020204" pitchFamily="34" charset="0"/>
                <a:ea typeface="Symbol" panose="05050102010706020507" pitchFamily="18" charset="2"/>
                <a:cs typeface="Times New Roman" panose="02020603050405020304" pitchFamily="18" charset="0"/>
              </a:rPr>
              <a:t>Acoustic Signals</a:t>
            </a:r>
            <a:endParaRPr lang="en-US" sz="1100" dirty="0">
              <a:effectLst/>
              <a:latin typeface="Calibri" panose="020F0502020204030204" pitchFamily="34" charset="0"/>
              <a:ea typeface="Symbol" panose="05050102010706020507" pitchFamily="18" charset="2"/>
              <a:cs typeface="Times New Roman" panose="02020603050405020304" pitchFamily="18" charset="0"/>
            </a:endParaRPr>
          </a:p>
          <a:p>
            <a:pPr marL="1143000" marR="0" lvl="2" indent="-228600">
              <a:spcBef>
                <a:spcPts val="620"/>
              </a:spcBef>
              <a:spcAft>
                <a:spcPts val="0"/>
              </a:spcAft>
              <a:buSzPts val="1100"/>
              <a:buFont typeface="Symbol" panose="05050102010706020507" pitchFamily="18" charset="2"/>
              <a:buChar char=""/>
              <a:tabLst>
                <a:tab pos="1372235" algn="l"/>
              </a:tabLst>
            </a:pPr>
            <a:r>
              <a:rPr lang="en-US" sz="1100" dirty="0">
                <a:effectLst/>
                <a:latin typeface="Arial" panose="020B0604020202020204" pitchFamily="34" charset="0"/>
                <a:ea typeface="Symbol" panose="05050102010706020507" pitchFamily="18" charset="2"/>
                <a:cs typeface="Times New Roman" panose="02020603050405020304" pitchFamily="18" charset="0"/>
              </a:rPr>
              <a:t>Changes in</a:t>
            </a:r>
            <a:r>
              <a:rPr lang="en-US" sz="1100" spc="-20" dirty="0">
                <a:effectLst/>
                <a:latin typeface="Arial" panose="020B0604020202020204" pitchFamily="34" charset="0"/>
                <a:ea typeface="Symbol" panose="05050102010706020507" pitchFamily="18" charset="2"/>
                <a:cs typeface="Times New Roman" panose="02020603050405020304" pitchFamily="18" charset="0"/>
              </a:rPr>
              <a:t> </a:t>
            </a:r>
            <a:r>
              <a:rPr lang="en-US" sz="1100" dirty="0">
                <a:effectLst/>
                <a:latin typeface="Arial" panose="020B0604020202020204" pitchFamily="34" charset="0"/>
                <a:ea typeface="Symbol" panose="05050102010706020507" pitchFamily="18" charset="2"/>
                <a:cs typeface="Times New Roman" panose="02020603050405020304" pitchFamily="18" charset="0"/>
              </a:rPr>
              <a:t>Temperature</a:t>
            </a:r>
            <a:endParaRPr lang="en-US" sz="1100" dirty="0">
              <a:effectLst/>
              <a:latin typeface="Calibri" panose="020F0502020204030204" pitchFamily="34" charset="0"/>
              <a:ea typeface="Symbol" panose="05050102010706020507" pitchFamily="18" charset="2"/>
              <a:cs typeface="Times New Roman" panose="02020603050405020304" pitchFamily="18" charset="0"/>
            </a:endParaRPr>
          </a:p>
          <a:p>
            <a:pPr marL="1143000" marR="0" lvl="2" indent="-228600">
              <a:spcBef>
                <a:spcPts val="620"/>
              </a:spcBef>
              <a:spcAft>
                <a:spcPts val="0"/>
              </a:spcAft>
              <a:buSzPts val="1100"/>
              <a:buFont typeface="Symbol" panose="05050102010706020507" pitchFamily="18" charset="2"/>
              <a:buChar char=""/>
              <a:tabLst>
                <a:tab pos="1372235" algn="l"/>
              </a:tabLst>
            </a:pPr>
            <a:r>
              <a:rPr lang="en-US" sz="1100" dirty="0">
                <a:effectLst/>
                <a:latin typeface="Arial" panose="020B0604020202020204" pitchFamily="34" charset="0"/>
                <a:ea typeface="Symbol" panose="05050102010706020507" pitchFamily="18" charset="2"/>
                <a:cs typeface="Times New Roman" panose="02020603050405020304" pitchFamily="18" charset="0"/>
              </a:rPr>
              <a:t>Changes in</a:t>
            </a:r>
            <a:r>
              <a:rPr lang="en-US" sz="1100" spc="-15" dirty="0">
                <a:effectLst/>
                <a:latin typeface="Arial" panose="020B0604020202020204" pitchFamily="34" charset="0"/>
                <a:ea typeface="Symbol" panose="05050102010706020507" pitchFamily="18" charset="2"/>
                <a:cs typeface="Times New Roman" panose="02020603050405020304" pitchFamily="18" charset="0"/>
              </a:rPr>
              <a:t> </a:t>
            </a:r>
            <a:r>
              <a:rPr lang="en-US" sz="1100" dirty="0">
                <a:effectLst/>
                <a:latin typeface="Arial" panose="020B0604020202020204" pitchFamily="34" charset="0"/>
                <a:ea typeface="Symbol" panose="05050102010706020507" pitchFamily="18" charset="2"/>
                <a:cs typeface="Times New Roman" panose="02020603050405020304" pitchFamily="18" charset="0"/>
              </a:rPr>
              <a:t>Strain</a:t>
            </a:r>
          </a:p>
          <a:p>
            <a:pPr marL="914400" marR="0" lvl="2" indent="0">
              <a:spcBef>
                <a:spcPts val="620"/>
              </a:spcBef>
              <a:spcAft>
                <a:spcPts val="0"/>
              </a:spcAft>
              <a:buSzPts val="1100"/>
              <a:buFont typeface="Symbol" panose="05050102010706020507" pitchFamily="18" charset="2"/>
              <a:buNone/>
              <a:tabLst>
                <a:tab pos="1372235" algn="l"/>
              </a:tabLs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914400" marR="0" lvl="2" indent="0">
              <a:spcBef>
                <a:spcPts val="620"/>
              </a:spcBef>
              <a:spcAft>
                <a:spcPts val="0"/>
              </a:spcAft>
              <a:buSzPts val="1100"/>
              <a:buFont typeface="Symbol" panose="05050102010706020507" pitchFamily="18" charset="2"/>
              <a:buNone/>
              <a:tabLst>
                <a:tab pos="1372235" algn="l"/>
              </a:tabLst>
            </a:pPr>
            <a:r>
              <a:rPr lang="en-US" sz="1800" dirty="0">
                <a:effectLst/>
                <a:latin typeface="Arial" panose="020B0604020202020204" pitchFamily="34" charset="0"/>
                <a:ea typeface="Arial" panose="020B0604020202020204" pitchFamily="34" charset="0"/>
                <a:cs typeface="Times New Roman" panose="02020603050405020304" pitchFamily="18" charset="0"/>
              </a:rPr>
              <a:t>When a laser beam is injected into the fiber, the Brillouin scattering effect is generated at every point in the fiber. The center frequency shift of Brillouin scattering light is related to the axial strain of each point in the fiber. Using the corresponding demodulation and analysis technology, the distributed detection of strain at each point in the fiber can be realized. When the pulse light is incident from one end of the fiber at a certain frequency, it will produce Brillouin scattering with the phonons in the fiber. The back Brillouin scattering light will return to the incident end of the pulse light along the original path of the fiber, and the scattering spectrum of each sampling point along the fiber will be obtained. When there is axial strain along the fiber, the frequency of the back Brillouin scattering light will drift. There is a good linear relationship between the frequency drift and the fiber strain:</a:t>
            </a:r>
          </a:p>
          <a:p>
            <a:pPr marL="914400" marR="913130" algn="just">
              <a:lnSpc>
                <a:spcPct val="150000"/>
              </a:lnSpc>
              <a:spcBef>
                <a:spcPts val="69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 is the actual measured Brillouin frequency drift. </a:t>
            </a:r>
          </a:p>
          <a:p>
            <a:pPr marL="914400" marR="913130" algn="just">
              <a:lnSpc>
                <a:spcPct val="150000"/>
              </a:lnSpc>
              <a:spcBef>
                <a:spcPts val="69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 is the shift of Brillouin frequency when the strain is 0.</a:t>
            </a:r>
          </a:p>
          <a:p>
            <a:pPr marL="914400" marR="913130" algn="just">
              <a:lnSpc>
                <a:spcPct val="150000"/>
              </a:lnSpc>
              <a:spcBef>
                <a:spcPts val="69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 —— Scale factor, near 493MHz /%.map.</a:t>
            </a:r>
          </a:p>
          <a:p>
            <a:pPr marL="914400" marR="913130" algn="just">
              <a:lnSpc>
                <a:spcPct val="150000"/>
              </a:lnSpc>
              <a:spcBef>
                <a:spcPts val="69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At present, the developed Brillouin distributed optical fiber strain sensing technology mainly includes Brillouin optical time domain reflectometry (BOTDR), Brillouin optical time domain analysis (BOTDA) and Brillouin optical frequency domain Analysis (</a:t>
            </a:r>
            <a:r>
              <a:rPr lang="en-US" sz="1800" dirty="0" err="1">
                <a:effectLst/>
                <a:latin typeface="Arial" panose="020B0604020202020204" pitchFamily="34" charset="0"/>
                <a:ea typeface="Arial" panose="020B0604020202020204" pitchFamily="34" charset="0"/>
                <a:cs typeface="Times New Roman" panose="02020603050405020304" pitchFamily="18" charset="0"/>
              </a:rPr>
              <a:t>bofda</a:t>
            </a:r>
            <a:r>
              <a:rPr lang="en-US" sz="1800" dirty="0">
                <a:effectLst/>
                <a:latin typeface="Arial" panose="020B0604020202020204" pitchFamily="34" charset="0"/>
                <a:ea typeface="Arial" panose="020B0604020202020204" pitchFamily="34" charset="0"/>
                <a:cs typeface="Times New Roman" panose="02020603050405020304" pitchFamily="18" charset="0"/>
              </a:rPr>
              <a:t>). BOTDA and </a:t>
            </a:r>
            <a:r>
              <a:rPr lang="en-US" sz="1800" dirty="0" err="1">
                <a:effectLst/>
                <a:latin typeface="Arial" panose="020B0604020202020204" pitchFamily="34" charset="0"/>
                <a:ea typeface="Arial" panose="020B0604020202020204" pitchFamily="34" charset="0"/>
                <a:cs typeface="Times New Roman" panose="02020603050405020304" pitchFamily="18" charset="0"/>
              </a:rPr>
              <a:t>bofda</a:t>
            </a:r>
            <a:r>
              <a:rPr lang="en-US" sz="1800" dirty="0">
                <a:effectLst/>
                <a:latin typeface="Arial" panose="020B0604020202020204" pitchFamily="34" charset="0"/>
                <a:ea typeface="Arial" panose="020B0604020202020204" pitchFamily="34" charset="0"/>
                <a:cs typeface="Times New Roman" panose="02020603050405020304" pitchFamily="18" charset="0"/>
              </a:rPr>
              <a:t> technologies use stimulated Brillouin scattering, which has high spatial resolution and accuracy, but need double end measurement; BOTDR uses self Brillouin scattering, which only needs single end measurement, and is the preferred monitoring equipment for geotechnical and geological engineering. The testing distance is usually tens of 80 km, the spatial resolution is in the order of M, and the strain testing accuracy is within 50 μ ε.</a:t>
            </a:r>
          </a:p>
          <a:p>
            <a:br>
              <a:rPr lang="en-US" sz="1800" dirty="0">
                <a:effectLst/>
                <a:latin typeface="Arial" panose="020B0604020202020204" pitchFamily="34" charset="0"/>
                <a:ea typeface="Arial" panose="020B0604020202020204" pitchFamily="34" charset="0"/>
                <a:cs typeface="Times New Roman" panose="02020603050405020304" pitchFamily="18" charset="0"/>
              </a:rPr>
            </a:br>
            <a:endParaRPr lang="en-US" sz="1100" dirty="0">
              <a:effectLst/>
              <a:latin typeface="Calibri" panose="020F0502020204030204" pitchFamily="34" charset="0"/>
              <a:ea typeface="Symbol" panose="05050102010706020507" pitchFamily="18" charset="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8</a:t>
            </a:fld>
            <a:endParaRPr lang="en-US"/>
          </a:p>
        </p:txBody>
      </p:sp>
    </p:spTree>
    <p:extLst>
      <p:ext uri="{BB962C8B-B14F-4D97-AF65-F5344CB8AC3E}">
        <p14:creationId xmlns:p14="http://schemas.microsoft.com/office/powerpoint/2010/main" val="97909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i="0" dirty="0">
                <a:solidFill>
                  <a:srgbClr val="C00000"/>
                </a:solidFill>
                <a:latin typeface="Arial"/>
                <a:cs typeface="+mj-cs"/>
              </a:rPr>
              <a:t>All-Weather Monitoring with Laser Cameras Providing a Monitoring Distance of </a:t>
            </a:r>
            <a:r>
              <a:rPr lang="en-US" altLang="zh-CN" sz="1200" b="1" i="0" dirty="0">
                <a:solidFill>
                  <a:srgbClr val="C00000"/>
                </a:solidFill>
                <a:latin typeface="Arial"/>
                <a:cs typeface="+mj-cs"/>
              </a:rPr>
              <a:t>3</a:t>
            </a:r>
            <a:r>
              <a:rPr lang="zh-CN" altLang="en-US" sz="1200" b="1" i="0" dirty="0">
                <a:solidFill>
                  <a:srgbClr val="C00000"/>
                </a:solidFill>
                <a:latin typeface="Arial"/>
                <a:cs typeface="+mj-cs"/>
              </a:rPr>
              <a:t> km at Nights</a:t>
            </a:r>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9</a:t>
            </a:fld>
            <a:endParaRPr lang="en-US"/>
          </a:p>
        </p:txBody>
      </p:sp>
    </p:spTree>
    <p:extLst>
      <p:ext uri="{BB962C8B-B14F-4D97-AF65-F5344CB8AC3E}">
        <p14:creationId xmlns:p14="http://schemas.microsoft.com/office/powerpoint/2010/main" val="124138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19</a:t>
            </a:fld>
            <a:endParaRPr lang="en-US"/>
          </a:p>
        </p:txBody>
      </p:sp>
    </p:spTree>
    <p:extLst>
      <p:ext uri="{BB962C8B-B14F-4D97-AF65-F5344CB8AC3E}">
        <p14:creationId xmlns:p14="http://schemas.microsoft.com/office/powerpoint/2010/main" val="183991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20</a:t>
            </a:fld>
            <a:endParaRPr lang="en-US"/>
          </a:p>
        </p:txBody>
      </p:sp>
    </p:spTree>
    <p:extLst>
      <p:ext uri="{BB962C8B-B14F-4D97-AF65-F5344CB8AC3E}">
        <p14:creationId xmlns:p14="http://schemas.microsoft.com/office/powerpoint/2010/main" val="2897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8408-4A10-45BC-A3B5-4165E634D134}" type="slidenum">
              <a:rPr lang="en-US" smtClean="0"/>
              <a:t>21</a:t>
            </a:fld>
            <a:endParaRPr lang="en-US"/>
          </a:p>
        </p:txBody>
      </p:sp>
    </p:spTree>
    <p:extLst>
      <p:ext uri="{BB962C8B-B14F-4D97-AF65-F5344CB8AC3E}">
        <p14:creationId xmlns:p14="http://schemas.microsoft.com/office/powerpoint/2010/main" val="105637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307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1"/>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3001875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3"/>
            <a:ext cx="7315200" cy="566739"/>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2389717" y="5367341"/>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126509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21120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8"/>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8"/>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2185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41"/>
            <a:ext cx="109728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3314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8_标题和内容">
    <p:spTree>
      <p:nvGrpSpPr>
        <p:cNvPr id="1" name=""/>
        <p:cNvGrpSpPr/>
        <p:nvPr/>
      </p:nvGrpSpPr>
      <p:grpSpPr>
        <a:xfrm>
          <a:off x="0" y="0"/>
          <a:ext cx="0" cy="0"/>
          <a:chOff x="0" y="0"/>
          <a:chExt cx="0" cy="0"/>
        </a:xfrm>
      </p:grpSpPr>
      <p:cxnSp>
        <p:nvCxnSpPr>
          <p:cNvPr id="8" name="直接连接符 4"/>
          <p:cNvCxnSpPr>
            <a:cxnSpLocks noChangeShapeType="1"/>
          </p:cNvCxnSpPr>
          <p:nvPr/>
        </p:nvCxnSpPr>
        <p:spPr bwMode="auto">
          <a:xfrm>
            <a:off x="143340" y="978447"/>
            <a:ext cx="11905323" cy="0"/>
          </a:xfrm>
          <a:prstGeom prst="line">
            <a:avLst/>
          </a:prstGeom>
          <a:noFill/>
          <a:ln w="28575">
            <a:gradFill flip="none" rotWithShape="1">
              <a:gsLst>
                <a:gs pos="63800">
                  <a:srgbClr val="DFDFDF"/>
                </a:gs>
                <a:gs pos="0">
                  <a:schemeClr val="bg1">
                    <a:lumMod val="65000"/>
                  </a:schemeClr>
                </a:gs>
                <a:gs pos="100000">
                  <a:schemeClr val="bg1"/>
                </a:gs>
              </a:gsLst>
              <a:lin ang="0" scaled="1"/>
              <a:tileRect/>
            </a:gra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4714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23178"/>
      </p:ext>
    </p:extLst>
  </p:cSld>
  <p:clrMapOvr>
    <a:masterClrMapping/>
  </p:clrMapOvr>
  <p:transition>
    <p:random/>
    <p:sndAc>
      <p:stSnd>
        <p:snd r:embed="rId1" name="type.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4" y="449284"/>
            <a:ext cx="10176933" cy="871537"/>
          </a:xfrm>
          <a:prstGeom prst="rect">
            <a:avLst/>
          </a:prstGeom>
        </p:spPr>
        <p:txBody>
          <a:bodyPr/>
          <a:lstStyle/>
          <a:p>
            <a:r>
              <a:rPr lang="en-US"/>
              <a:t>Click to edit Master title style</a:t>
            </a:r>
          </a:p>
        </p:txBody>
      </p:sp>
      <p:sp>
        <p:nvSpPr>
          <p:cNvPr id="4" name="Content Placeholder 3"/>
          <p:cNvSpPr>
            <a:spLocks noGrp="1"/>
          </p:cNvSpPr>
          <p:nvPr>
            <p:ph sz="quarter" idx="10"/>
          </p:nvPr>
        </p:nvSpPr>
        <p:spPr>
          <a:xfrm>
            <a:off x="1018784" y="1628384"/>
            <a:ext cx="10154432" cy="4584744"/>
          </a:xfrm>
          <a:prstGeom prst="rect">
            <a:avLst/>
          </a:prstGeom>
        </p:spPr>
        <p:txBody>
          <a:bodyPr/>
          <a:lstStyle>
            <a:lvl1pPr>
              <a:defRPr sz="3200"/>
            </a:lvl1pPr>
            <a:lvl2pPr>
              <a:defRPr sz="2667"/>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1056377"/>
      </p:ext>
    </p:extLst>
  </p:cSld>
  <p:clrMapOvr>
    <a:masterClrMapping/>
  </p:clrMapOvr>
  <p:transition advClick="0" advTm="800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4" y="369035"/>
            <a:ext cx="10176933" cy="74578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49041671"/>
      </p:ext>
    </p:extLst>
  </p:cSld>
  <p:clrMapOvr>
    <a:masterClrMapping/>
  </p:clrMapOvr>
  <p:transition advClick="0" advTm="800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328435"/>
      </p:ext>
    </p:extLst>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Tree>
    <p:extLst>
      <p:ext uri="{BB962C8B-B14F-4D97-AF65-F5344CB8AC3E}">
        <p14:creationId xmlns:p14="http://schemas.microsoft.com/office/powerpoint/2010/main" val="22801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Group 1212"/>
          <p:cNvGrpSpPr>
            <a:grpSpLocks/>
          </p:cNvGrpSpPr>
          <p:nvPr userDrawn="1"/>
        </p:nvGrpSpPr>
        <p:grpSpPr bwMode="auto">
          <a:xfrm>
            <a:off x="335361" y="518768"/>
            <a:ext cx="4163483" cy="461963"/>
            <a:chOff x="431" y="709"/>
            <a:chExt cx="1547" cy="382"/>
          </a:xfrm>
        </p:grpSpPr>
        <p:sp>
          <p:nvSpPr>
            <p:cNvPr id="10" name="AutoShape 1213"/>
            <p:cNvSpPr>
              <a:spLocks noChangeArrowheads="1"/>
            </p:cNvSpPr>
            <p:nvPr/>
          </p:nvSpPr>
          <p:spPr bwMode="gray">
            <a:xfrm>
              <a:off x="431" y="709"/>
              <a:ext cx="1519" cy="382"/>
            </a:xfrm>
            <a:prstGeom prst="roundRect">
              <a:avLst>
                <a:gd name="adj" fmla="val 50000"/>
              </a:avLst>
            </a:prstGeom>
            <a:gradFill rotWithShape="1">
              <a:gsLst>
                <a:gs pos="0">
                  <a:srgbClr val="4EA7EA"/>
                </a:gs>
                <a:gs pos="50000">
                  <a:srgbClr val="4EA7EA">
                    <a:gamma/>
                    <a:tint val="42353"/>
                    <a:invGamma/>
                  </a:srgbClr>
                </a:gs>
                <a:gs pos="100000">
                  <a:srgbClr val="4EA7EA"/>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p>
              <a:pPr>
                <a:defRPr/>
              </a:pPr>
              <a:endParaRPr lang="zh-CN" altLang="en-US" sz="1350">
                <a:effectLst>
                  <a:outerShdw blurRad="38100" dist="38100" dir="2700000" algn="tl">
                    <a:srgbClr val="000000">
                      <a:alpha val="43137"/>
                    </a:srgbClr>
                  </a:outerShdw>
                </a:effectLst>
              </a:endParaRPr>
            </a:p>
          </p:txBody>
        </p:sp>
        <p:sp>
          <p:nvSpPr>
            <p:cNvPr id="11" name="Rectangle 1214"/>
            <p:cNvSpPr>
              <a:spLocks noChangeArrowheads="1"/>
            </p:cNvSpPr>
            <p:nvPr/>
          </p:nvSpPr>
          <p:spPr bwMode="gray">
            <a:xfrm>
              <a:off x="441" y="709"/>
              <a:ext cx="1537"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endParaRPr lang="zh-CN" altLang="en-US" sz="1800" b="0" dirty="0">
                <a:solidFill>
                  <a:srgbClr val="FFFF00"/>
                </a:solidFill>
                <a:effectLst>
                  <a:outerShdw blurRad="38100" dist="38100" dir="2700000" algn="tl">
                    <a:srgbClr val="000000"/>
                  </a:outerShdw>
                </a:effectLst>
                <a:latin typeface="Arial" charset="0"/>
                <a:ea typeface="微软雅黑" pitchFamily="34" charset="-122"/>
              </a:endParaRPr>
            </a:p>
          </p:txBody>
        </p:sp>
      </p:grpSp>
      <p:sp>
        <p:nvSpPr>
          <p:cNvPr id="8" name="文本占位符 7"/>
          <p:cNvSpPr>
            <a:spLocks noGrp="1"/>
          </p:cNvSpPr>
          <p:nvPr>
            <p:ph type="body" sz="quarter" idx="13"/>
          </p:nvPr>
        </p:nvSpPr>
        <p:spPr>
          <a:xfrm>
            <a:off x="527383" y="548682"/>
            <a:ext cx="6582733" cy="32316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zh-CN" altLang="en-US" sz="1500" dirty="0" smtClean="0">
                <a:solidFill>
                  <a:srgbClr val="FFFF00"/>
                </a:solidFill>
                <a:effectLst>
                  <a:outerShdw blurRad="38100" dist="38100" dir="2700000" algn="tl">
                    <a:srgbClr val="000000"/>
                  </a:outerShdw>
                </a:effectLst>
                <a:latin typeface="Arial" charset="0"/>
                <a:ea typeface="微软雅黑" pitchFamily="34" charset="-122"/>
              </a:defRPr>
            </a:lvl1pPr>
          </a:lstStyle>
          <a:p>
            <a:pPr marL="0" lvl="0" eaLnBrk="0" hangingPunct="0"/>
            <a:r>
              <a:rPr lang="zh-CN" altLang="en-US" dirty="0"/>
              <a:t>单击此处编辑母版文本样式</a:t>
            </a:r>
          </a:p>
        </p:txBody>
      </p:sp>
    </p:spTree>
    <p:extLst>
      <p:ext uri="{BB962C8B-B14F-4D97-AF65-F5344CB8AC3E}">
        <p14:creationId xmlns:p14="http://schemas.microsoft.com/office/powerpoint/2010/main" val="20840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9782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4"/>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16136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4"/>
            <a:ext cx="538480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4"/>
            <a:ext cx="538480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778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6"/>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6"/>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241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73742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6" name="矩形 5"/>
          <p:cNvSpPr/>
          <p:nvPr userDrawn="1"/>
        </p:nvSpPr>
        <p:spPr>
          <a:xfrm>
            <a:off x="2255573" y="1772816"/>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800" dirty="0">
                <a:solidFill>
                  <a:schemeClr val="tx1"/>
                </a:solidFill>
                <a:latin typeface="微软雅黑" pitchFamily="34" charset="-122"/>
                <a:ea typeface="微软雅黑" pitchFamily="34" charset="-122"/>
              </a:rPr>
              <a:t>1.  </a:t>
            </a:r>
            <a:r>
              <a:rPr lang="zh-CN" altLang="en-US" sz="1800" dirty="0">
                <a:solidFill>
                  <a:schemeClr val="tx1"/>
                </a:solidFill>
                <a:latin typeface="微软雅黑" pitchFamily="34" charset="-122"/>
                <a:ea typeface="微软雅黑" pitchFamily="34" charset="-122"/>
              </a:rPr>
              <a:t>项目概述</a:t>
            </a:r>
            <a:r>
              <a:rPr lang="en-US" altLang="zh-CN" sz="1800" dirty="0">
                <a:solidFill>
                  <a:schemeClr val="tx1"/>
                </a:solidFill>
                <a:latin typeface="微软雅黑" pitchFamily="34" charset="-122"/>
                <a:ea typeface="微软雅黑" pitchFamily="34" charset="-122"/>
              </a:rPr>
              <a:t> </a:t>
            </a:r>
            <a:endParaRPr lang="zh-CN" altLang="en-US" sz="1800" dirty="0">
              <a:solidFill>
                <a:schemeClr val="tx1"/>
              </a:solidFill>
              <a:latin typeface="微软雅黑" pitchFamily="34" charset="-122"/>
              <a:ea typeface="微软雅黑" pitchFamily="34" charset="-122"/>
            </a:endParaRPr>
          </a:p>
        </p:txBody>
      </p:sp>
      <p:sp>
        <p:nvSpPr>
          <p:cNvPr id="7" name="矩形 6"/>
          <p:cNvSpPr/>
          <p:nvPr userDrawn="1"/>
        </p:nvSpPr>
        <p:spPr>
          <a:xfrm>
            <a:off x="2255573" y="2762926"/>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800" dirty="0">
                <a:solidFill>
                  <a:schemeClr val="tx1"/>
                </a:solidFill>
                <a:latin typeface="微软雅黑" pitchFamily="34" charset="-122"/>
                <a:ea typeface="微软雅黑" pitchFamily="34" charset="-122"/>
              </a:rPr>
              <a:t>3.</a:t>
            </a:r>
            <a:r>
              <a:rPr lang="en-US" altLang="zh-CN" sz="1800" baseline="0" dirty="0">
                <a:solidFill>
                  <a:schemeClr val="tx1"/>
                </a:solidFill>
                <a:latin typeface="微软雅黑" pitchFamily="34" charset="-122"/>
                <a:ea typeface="微软雅黑" pitchFamily="34" charset="-122"/>
              </a:rPr>
              <a:t>  </a:t>
            </a:r>
            <a:r>
              <a:rPr lang="zh-CN" altLang="en-US" sz="1800" dirty="0">
                <a:solidFill>
                  <a:schemeClr val="tx1"/>
                </a:solidFill>
                <a:latin typeface="微软雅黑" pitchFamily="34" charset="-122"/>
                <a:ea typeface="微软雅黑" pitchFamily="34" charset="-122"/>
              </a:rPr>
              <a:t>结构方案</a:t>
            </a:r>
            <a:r>
              <a:rPr lang="en-US" altLang="zh-CN" sz="1800" dirty="0">
                <a:solidFill>
                  <a:schemeClr val="tx1"/>
                </a:solidFill>
                <a:latin typeface="微软雅黑" pitchFamily="34" charset="-122"/>
                <a:ea typeface="微软雅黑" pitchFamily="34" charset="-122"/>
              </a:rPr>
              <a:t> </a:t>
            </a:r>
            <a:endParaRPr lang="zh-CN" altLang="en-US" sz="1800" dirty="0">
              <a:solidFill>
                <a:schemeClr val="tx1"/>
              </a:solidFill>
              <a:latin typeface="微软雅黑" pitchFamily="34" charset="-122"/>
              <a:ea typeface="微软雅黑" pitchFamily="34" charset="-122"/>
            </a:endParaRPr>
          </a:p>
        </p:txBody>
      </p:sp>
      <p:sp>
        <p:nvSpPr>
          <p:cNvPr id="8" name="矩形 7"/>
          <p:cNvSpPr/>
          <p:nvPr userDrawn="1"/>
        </p:nvSpPr>
        <p:spPr>
          <a:xfrm>
            <a:off x="2255573" y="5733256"/>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800" dirty="0">
                <a:solidFill>
                  <a:schemeClr val="tx1"/>
                </a:solidFill>
                <a:latin typeface="微软雅黑" pitchFamily="34" charset="-122"/>
                <a:ea typeface="微软雅黑" pitchFamily="34" charset="-122"/>
              </a:rPr>
              <a:t>4.  </a:t>
            </a:r>
            <a:r>
              <a:rPr lang="zh-CN" altLang="en-US" sz="1800" dirty="0">
                <a:solidFill>
                  <a:schemeClr val="tx1"/>
                </a:solidFill>
                <a:latin typeface="微软雅黑" pitchFamily="34" charset="-122"/>
                <a:ea typeface="微软雅黑" pitchFamily="34" charset="-122"/>
              </a:rPr>
              <a:t>后续安排</a:t>
            </a:r>
            <a:r>
              <a:rPr lang="en-US" altLang="zh-CN" sz="1800" dirty="0">
                <a:solidFill>
                  <a:schemeClr val="tx1"/>
                </a:solidFill>
                <a:latin typeface="微软雅黑" pitchFamily="34" charset="-122"/>
                <a:ea typeface="微软雅黑" pitchFamily="34" charset="-122"/>
              </a:rPr>
              <a:t> </a:t>
            </a:r>
            <a:endParaRPr lang="zh-CN" altLang="en-US" sz="1800" dirty="0">
              <a:solidFill>
                <a:schemeClr val="tx1"/>
              </a:solidFill>
              <a:latin typeface="微软雅黑" pitchFamily="34" charset="-122"/>
              <a:ea typeface="微软雅黑" pitchFamily="34" charset="-122"/>
            </a:endParaRPr>
          </a:p>
        </p:txBody>
      </p:sp>
      <p:grpSp>
        <p:nvGrpSpPr>
          <p:cNvPr id="9" name="组合 8"/>
          <p:cNvGrpSpPr>
            <a:grpSpLocks noChangeAspect="1"/>
          </p:cNvGrpSpPr>
          <p:nvPr userDrawn="1"/>
        </p:nvGrpSpPr>
        <p:grpSpPr>
          <a:xfrm>
            <a:off x="7440149" y="3933056"/>
            <a:ext cx="4125811" cy="2344762"/>
            <a:chOff x="3314700" y="2452390"/>
            <a:chExt cx="5228876" cy="3962201"/>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303" t="3610" r="48081"/>
            <a:stretch/>
          </p:blipFill>
          <p:spPr bwMode="auto">
            <a:xfrm>
              <a:off x="3314700" y="2452390"/>
              <a:ext cx="3949633" cy="3962201"/>
            </a:xfrm>
            <a:prstGeom prst="rect">
              <a:avLst/>
            </a:prstGeom>
            <a:ln>
              <a:noFill/>
            </a:ln>
            <a:extLst>
              <a:ext uri="{53640926-AAD7-44D8-BBD7-CCE9431645EC}">
                <a14:shadowObscured xmlns:a14="http://schemas.microsoft.com/office/drawing/2010/main"/>
              </a:ext>
            </a:extLst>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66202" t="47057" r="11246" b="6564"/>
            <a:stretch/>
          </p:blipFill>
          <p:spPr>
            <a:xfrm>
              <a:off x="7264333" y="4030388"/>
              <a:ext cx="1279243" cy="2325759"/>
            </a:xfrm>
            <a:prstGeom prst="rect">
              <a:avLst/>
            </a:prstGeom>
          </p:spPr>
        </p:pic>
      </p:grpSp>
      <p:sp>
        <p:nvSpPr>
          <p:cNvPr id="12" name="矩形 11"/>
          <p:cNvSpPr/>
          <p:nvPr userDrawn="1"/>
        </p:nvSpPr>
        <p:spPr>
          <a:xfrm>
            <a:off x="2255573" y="2267871"/>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800" dirty="0">
                <a:solidFill>
                  <a:schemeClr val="tx1"/>
                </a:solidFill>
                <a:latin typeface="微软雅黑" pitchFamily="34" charset="-122"/>
                <a:ea typeface="微软雅黑" pitchFamily="34" charset="-122"/>
              </a:rPr>
              <a:t>2.</a:t>
            </a:r>
            <a:r>
              <a:rPr lang="zh-CN" altLang="en-US" sz="1800" dirty="0">
                <a:solidFill>
                  <a:schemeClr val="tx1"/>
                </a:solidFill>
                <a:latin typeface="微软雅黑" pitchFamily="34" charset="-122"/>
                <a:ea typeface="微软雅黑" pitchFamily="34" charset="-122"/>
              </a:rPr>
              <a:t>  工业设计</a:t>
            </a:r>
          </a:p>
        </p:txBody>
      </p:sp>
      <p:sp>
        <p:nvSpPr>
          <p:cNvPr id="13" name="矩形 12"/>
          <p:cNvSpPr/>
          <p:nvPr userDrawn="1"/>
        </p:nvSpPr>
        <p:spPr>
          <a:xfrm>
            <a:off x="2927648" y="3753036"/>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500" dirty="0">
                <a:solidFill>
                  <a:schemeClr val="tx1"/>
                </a:solidFill>
                <a:latin typeface="微软雅黑" pitchFamily="34" charset="-122"/>
                <a:ea typeface="微软雅黑" pitchFamily="34" charset="-122"/>
              </a:rPr>
              <a:t>3.2.  </a:t>
            </a:r>
            <a:r>
              <a:rPr lang="zh-CN" altLang="en-US" sz="1500" dirty="0">
                <a:solidFill>
                  <a:schemeClr val="tx1"/>
                </a:solidFill>
                <a:latin typeface="微软雅黑" pitchFamily="34" charset="-122"/>
                <a:ea typeface="微软雅黑" pitchFamily="34" charset="-122"/>
              </a:rPr>
              <a:t>分析计算</a:t>
            </a:r>
          </a:p>
        </p:txBody>
      </p:sp>
      <p:sp>
        <p:nvSpPr>
          <p:cNvPr id="14" name="矩形 13"/>
          <p:cNvSpPr/>
          <p:nvPr userDrawn="1"/>
        </p:nvSpPr>
        <p:spPr>
          <a:xfrm>
            <a:off x="2927648" y="3257981"/>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500" dirty="0">
                <a:solidFill>
                  <a:schemeClr val="tx1"/>
                </a:solidFill>
                <a:latin typeface="微软雅黑" pitchFamily="34" charset="-122"/>
                <a:ea typeface="微软雅黑" pitchFamily="34" charset="-122"/>
              </a:rPr>
              <a:t>3.1.  </a:t>
            </a:r>
            <a:r>
              <a:rPr lang="zh-CN" altLang="en-US" sz="1500" dirty="0">
                <a:solidFill>
                  <a:schemeClr val="tx1"/>
                </a:solidFill>
                <a:latin typeface="微软雅黑" pitchFamily="34" charset="-122"/>
                <a:ea typeface="微软雅黑" pitchFamily="34" charset="-122"/>
              </a:rPr>
              <a:t>结构方案</a:t>
            </a:r>
            <a:r>
              <a:rPr lang="en-US" altLang="zh-CN" sz="1500" dirty="0">
                <a:solidFill>
                  <a:schemeClr val="tx1"/>
                </a:solidFill>
                <a:latin typeface="微软雅黑" pitchFamily="34" charset="-122"/>
                <a:ea typeface="微软雅黑" pitchFamily="34" charset="-122"/>
              </a:rPr>
              <a:t> </a:t>
            </a:r>
            <a:endParaRPr lang="zh-CN" altLang="en-US" sz="1500" dirty="0">
              <a:solidFill>
                <a:schemeClr val="tx1"/>
              </a:solidFill>
              <a:latin typeface="微软雅黑" pitchFamily="34" charset="-122"/>
              <a:ea typeface="微软雅黑" pitchFamily="34" charset="-122"/>
            </a:endParaRPr>
          </a:p>
        </p:txBody>
      </p:sp>
      <p:sp>
        <p:nvSpPr>
          <p:cNvPr id="16" name="矩形 15"/>
          <p:cNvSpPr/>
          <p:nvPr userDrawn="1"/>
        </p:nvSpPr>
        <p:spPr>
          <a:xfrm>
            <a:off x="2927648" y="4248091"/>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500" dirty="0">
                <a:solidFill>
                  <a:schemeClr val="tx1"/>
                </a:solidFill>
                <a:latin typeface="微软雅黑" pitchFamily="34" charset="-122"/>
                <a:ea typeface="微软雅黑" pitchFamily="34" charset="-122"/>
              </a:rPr>
              <a:t>3.3.  </a:t>
            </a:r>
            <a:r>
              <a:rPr lang="zh-CN" altLang="en-US" sz="1500" dirty="0">
                <a:solidFill>
                  <a:schemeClr val="tx1"/>
                </a:solidFill>
                <a:latin typeface="微软雅黑" pitchFamily="34" charset="-122"/>
                <a:ea typeface="微软雅黑" pitchFamily="34" charset="-122"/>
              </a:rPr>
              <a:t>六性设计</a:t>
            </a:r>
          </a:p>
        </p:txBody>
      </p:sp>
      <p:sp>
        <p:nvSpPr>
          <p:cNvPr id="17" name="矩形 16"/>
          <p:cNvSpPr/>
          <p:nvPr userDrawn="1"/>
        </p:nvSpPr>
        <p:spPr>
          <a:xfrm>
            <a:off x="2927648" y="4743146"/>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500" dirty="0">
                <a:solidFill>
                  <a:schemeClr val="tx1"/>
                </a:solidFill>
                <a:latin typeface="微软雅黑" pitchFamily="34" charset="-122"/>
                <a:ea typeface="微软雅黑" pitchFamily="34" charset="-122"/>
              </a:rPr>
              <a:t>3.4.  </a:t>
            </a:r>
            <a:r>
              <a:rPr lang="zh-CN" altLang="en-US" sz="1500" dirty="0">
                <a:solidFill>
                  <a:schemeClr val="tx1"/>
                </a:solidFill>
                <a:latin typeface="微软雅黑" pitchFamily="34" charset="-122"/>
                <a:ea typeface="微软雅黑" pitchFamily="34" charset="-122"/>
              </a:rPr>
              <a:t>指标实现与技术风险</a:t>
            </a:r>
          </a:p>
        </p:txBody>
      </p:sp>
      <p:sp>
        <p:nvSpPr>
          <p:cNvPr id="18" name="矩形 17"/>
          <p:cNvSpPr/>
          <p:nvPr userDrawn="1"/>
        </p:nvSpPr>
        <p:spPr>
          <a:xfrm>
            <a:off x="2927648" y="5238201"/>
            <a:ext cx="4800000" cy="504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zh-CN" sz="1500" dirty="0">
                <a:solidFill>
                  <a:schemeClr val="tx1"/>
                </a:solidFill>
                <a:latin typeface="微软雅黑" pitchFamily="34" charset="-122"/>
                <a:ea typeface="微软雅黑" pitchFamily="34" charset="-122"/>
              </a:rPr>
              <a:t>3.5.  </a:t>
            </a:r>
            <a:r>
              <a:rPr lang="zh-CN" altLang="en-US" sz="1500" dirty="0">
                <a:solidFill>
                  <a:schemeClr val="tx1"/>
                </a:solidFill>
                <a:latin typeface="微软雅黑" pitchFamily="34" charset="-122"/>
                <a:ea typeface="微软雅黑" pitchFamily="34" charset="-122"/>
              </a:rPr>
              <a:t>方案对比</a:t>
            </a:r>
          </a:p>
        </p:txBody>
      </p:sp>
      <p:sp>
        <p:nvSpPr>
          <p:cNvPr id="20" name="文本占位符 19"/>
          <p:cNvSpPr>
            <a:spLocks noGrp="1"/>
          </p:cNvSpPr>
          <p:nvPr>
            <p:ph type="body" sz="quarter" idx="13"/>
          </p:nvPr>
        </p:nvSpPr>
        <p:spPr>
          <a:xfrm>
            <a:off x="1583269" y="692696"/>
            <a:ext cx="4993217" cy="966788"/>
          </a:xfrm>
        </p:spPr>
        <p:txBody>
          <a:bodyPr anchor="ctr"/>
          <a:lstStyle>
            <a:lvl1pPr marL="0" indent="0" algn="ctr">
              <a:buNone/>
              <a:defRPr b="1">
                <a:latin typeface="微软雅黑" pitchFamily="34" charset="-122"/>
                <a:ea typeface="微软雅黑" pitchFamily="34" charset="-122"/>
              </a:defRPr>
            </a:lvl1pPr>
          </a:lstStyle>
          <a:p>
            <a:pPr lvl="0"/>
            <a:r>
              <a:rPr lang="zh-CN" altLang="en-US" dirty="0"/>
              <a:t>单击此处编辑母版文本样式</a:t>
            </a:r>
          </a:p>
        </p:txBody>
      </p:sp>
    </p:spTree>
    <p:extLst>
      <p:ext uri="{BB962C8B-B14F-4D97-AF65-F5344CB8AC3E}">
        <p14:creationId xmlns:p14="http://schemas.microsoft.com/office/powerpoint/2010/main" val="3632160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doiopt.com/" TargetMode="Externa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bwMode="auto">
          <a:xfrm>
            <a:off x="0" y="0"/>
            <a:ext cx="12192000" cy="6858000"/>
          </a:xfrm>
          <a:prstGeom prst="rect">
            <a:avLst/>
          </a:prstGeom>
          <a:solidFill>
            <a:srgbClr val="81B4B5"/>
          </a:solidFill>
          <a:ln>
            <a:noFill/>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400" b="0" i="0" u="none" strike="noStrike" cap="none" normalizeH="0" baseline="0">
              <a:ln>
                <a:noFill/>
              </a:ln>
              <a:solidFill>
                <a:schemeClr val="tx1"/>
              </a:solidFill>
              <a:effectLst/>
              <a:latin typeface="Arial" charset="0"/>
              <a:ea typeface="宋体" charset="-122"/>
            </a:endParaRPr>
          </a:p>
        </p:txBody>
      </p:sp>
      <p:sp>
        <p:nvSpPr>
          <p:cNvPr id="11" name="TextBox 10"/>
          <p:cNvSpPr txBox="1"/>
          <p:nvPr userDrawn="1"/>
        </p:nvSpPr>
        <p:spPr>
          <a:xfrm>
            <a:off x="639055" y="5566942"/>
            <a:ext cx="11020147" cy="1098058"/>
          </a:xfrm>
          <a:prstGeom prst="rect">
            <a:avLst/>
          </a:prstGeom>
          <a:noFill/>
        </p:spPr>
        <p:txBody>
          <a:bodyPr wrap="square" rtlCol="0">
            <a:spAutoFit/>
          </a:bodyPr>
          <a:lstStyle/>
          <a:p>
            <a:pPr marL="0" marR="0" lvl="0" indent="0" algn="just" defTabSz="1219170" eaLnBrk="1" fontAlgn="auto" latinLnBrk="0" hangingPunct="1">
              <a:lnSpc>
                <a:spcPct val="100000"/>
              </a:lnSpc>
              <a:spcBef>
                <a:spcPts val="0"/>
              </a:spcBef>
              <a:spcAft>
                <a:spcPts val="0"/>
              </a:spcAft>
              <a:buClrTx/>
              <a:buSzTx/>
              <a:buFontTx/>
              <a:buNone/>
              <a:tabLst/>
              <a:defRPr/>
            </a:pPr>
            <a:r>
              <a:rPr kumimoji="0" lang="en-US" altLang="zh-CN" sz="1067" b="1" i="0" u="none" strike="noStrike" kern="1200" cap="none" spc="0" normalizeH="0" baseline="0" noProof="0" dirty="0">
                <a:ln>
                  <a:noFill/>
                </a:ln>
                <a:solidFill>
                  <a:schemeClr val="tx1">
                    <a:lumMod val="50000"/>
                    <a:lumOff val="50000"/>
                  </a:schemeClr>
                </a:solidFill>
                <a:effectLst/>
                <a:uLnTx/>
                <a:uFillTx/>
                <a:latin typeface="+mn-lt"/>
                <a:ea typeface="宋体" charset="-122"/>
                <a:cs typeface="Calibri" pitchFamily="34" charset="0"/>
              </a:rPr>
              <a:t>Copyright©2021 Doiopt Technologies Co., Ltd. All Rights Reserved.</a:t>
            </a:r>
            <a:endParaRPr kumimoji="0" lang="zh-CN" altLang="zh-CN" sz="1067" b="0" i="0" u="none" strike="noStrike" kern="1200" cap="none" spc="0" normalizeH="0" baseline="0" noProof="0" dirty="0">
              <a:ln>
                <a:noFill/>
              </a:ln>
              <a:solidFill>
                <a:schemeClr val="tx1">
                  <a:lumMod val="50000"/>
                  <a:lumOff val="50000"/>
                </a:schemeClr>
              </a:solidFill>
              <a:effectLst/>
              <a:uLnTx/>
              <a:uFillTx/>
              <a:latin typeface="+mn-lt"/>
              <a:ea typeface="宋体" charset="-122"/>
              <a:cs typeface="Calibri" pitchFamily="34" charset="0"/>
            </a:endParaRPr>
          </a:p>
          <a:p>
            <a:pPr marL="0" marR="0" lvl="0" indent="0" algn="just" defTabSz="1219170" eaLnBrk="1" fontAlgn="auto" latinLnBrk="0" hangingPunct="1">
              <a:lnSpc>
                <a:spcPct val="100000"/>
              </a:lnSpc>
              <a:spcBef>
                <a:spcPts val="0"/>
              </a:spcBef>
              <a:spcAft>
                <a:spcPts val="0"/>
              </a:spcAft>
              <a:buClrTx/>
              <a:buSzTx/>
              <a:buFontTx/>
              <a:buNone/>
              <a:tabLst/>
              <a:defRPr/>
            </a:pPr>
            <a:r>
              <a:rPr kumimoji="0" lang="en-US" altLang="zh-CN" sz="1067" b="0" i="0" u="none" strike="noStrike" kern="1200" cap="none" spc="0" normalizeH="0" baseline="0" noProof="0" dirty="0">
                <a:ln>
                  <a:noFill/>
                </a:ln>
                <a:solidFill>
                  <a:schemeClr val="tx1">
                    <a:lumMod val="50000"/>
                    <a:lumOff val="50000"/>
                  </a:schemeClr>
                </a:solidFill>
                <a:effectLst/>
                <a:uLnTx/>
                <a:uFillTx/>
                <a:latin typeface="+mn-lt"/>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Doiopt may change the information at any time without notice. </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dirty="0">
                <a:ln>
                  <a:noFill/>
                </a:ln>
                <a:solidFill>
                  <a:schemeClr val="tx1">
                    <a:lumMod val="50000"/>
                    <a:lumOff val="50000"/>
                  </a:schemeClr>
                </a:solidFill>
                <a:effectLst/>
                <a:uLnTx/>
                <a:uFillTx/>
                <a:latin typeface="+mn-lt"/>
                <a:ea typeface="宋体" charset="-122"/>
                <a:cs typeface="Calibri" pitchFamily="34" charset="0"/>
              </a:rPr>
              <a:t>DOIOPT TECHNOLOGIES CO., LTD   </a:t>
            </a:r>
            <a:r>
              <a:rPr lang="en-US" sz="1200" b="1" dirty="0">
                <a:solidFill>
                  <a:schemeClr val="bg1">
                    <a:lumMod val="75000"/>
                  </a:schemeClr>
                </a:solidFill>
                <a:hlinkClick r:id="rId3">
                  <a:extLst>
                    <a:ext uri="{A12FA001-AC4F-418D-AE19-62706E023703}">
                      <ahyp:hlinkClr xmlns:ahyp="http://schemas.microsoft.com/office/drawing/2018/hyperlinkcolor" val="tx"/>
                    </a:ext>
                  </a:extLst>
                </a:hlinkClick>
              </a:rPr>
              <a:t>www.doiopt.com</a:t>
            </a:r>
            <a:r>
              <a:rPr lang="en-US" sz="1200" b="1" dirty="0">
                <a:solidFill>
                  <a:schemeClr val="bg1">
                    <a:lumMod val="75000"/>
                  </a:schemeClr>
                </a:solidFill>
              </a:rPr>
              <a:t> </a:t>
            </a:r>
            <a:r>
              <a:rPr kumimoji="0" lang="en-US" sz="1100" b="1" i="0" u="none" strike="noStrike" kern="1200" cap="none" spc="0" normalizeH="0" baseline="0" dirty="0">
                <a:ln>
                  <a:noFill/>
                </a:ln>
                <a:solidFill>
                  <a:schemeClr val="tx1">
                    <a:lumMod val="50000"/>
                    <a:lumOff val="50000"/>
                  </a:schemeClr>
                </a:solidFill>
                <a:effectLst/>
                <a:uLnTx/>
                <a:uFillTx/>
                <a:latin typeface="+mn-lt"/>
                <a:ea typeface="宋体" charset="-122"/>
                <a:cs typeface="Calibri" pitchFamily="34" charset="0"/>
              </a:rPr>
              <a:t>Tel</a:t>
            </a:r>
            <a:r>
              <a:rPr kumimoji="0" lang="en-US" sz="1100" b="0" i="0" u="none" strike="noStrike" kern="1200" cap="none" spc="0" normalizeH="0" baseline="0" dirty="0">
                <a:ln>
                  <a:noFill/>
                </a:ln>
                <a:solidFill>
                  <a:schemeClr val="tx1">
                    <a:lumMod val="50000"/>
                    <a:lumOff val="50000"/>
                  </a:schemeClr>
                </a:solidFill>
                <a:effectLst/>
                <a:uLnTx/>
                <a:uFillTx/>
                <a:latin typeface="+mn-lt"/>
                <a:ea typeface="宋体" charset="-122"/>
                <a:cs typeface="Calibri" pitchFamily="34" charset="0"/>
              </a:rPr>
              <a:t>: +8618661206758 </a:t>
            </a:r>
            <a:r>
              <a:rPr kumimoji="0" lang="en-US" sz="1100" b="1" i="0" u="none" strike="noStrike" kern="1200" cap="none" spc="0" normalizeH="0" baseline="0" dirty="0">
                <a:ln>
                  <a:noFill/>
                </a:ln>
                <a:solidFill>
                  <a:schemeClr val="bg1">
                    <a:lumMod val="75000"/>
                  </a:schemeClr>
                </a:solidFill>
                <a:effectLst/>
                <a:uLnTx/>
                <a:uFillTx/>
                <a:latin typeface="+mn-lt"/>
                <a:ea typeface="宋体" charset="-122"/>
                <a:cs typeface="Calibri" pitchFamily="34" charset="0"/>
              </a:rPr>
              <a:t>WhatsApp</a:t>
            </a:r>
            <a:r>
              <a:rPr kumimoji="0" lang="en-US" sz="1100" b="0" i="0" u="none" strike="noStrike" kern="1200" cap="none" spc="0" normalizeH="0" baseline="0" dirty="0">
                <a:ln>
                  <a:noFill/>
                </a:ln>
                <a:solidFill>
                  <a:schemeClr val="tx1">
                    <a:lumMod val="50000"/>
                    <a:lumOff val="50000"/>
                  </a:schemeClr>
                </a:solidFill>
                <a:effectLst/>
                <a:uLnTx/>
                <a:uFillTx/>
                <a:latin typeface="+mn-lt"/>
                <a:ea typeface="宋体" charset="-122"/>
                <a:cs typeface="Calibri" pitchFamily="34" charset="0"/>
              </a:rPr>
              <a:t>:  +8618661206758  </a:t>
            </a:r>
            <a:r>
              <a:rPr kumimoji="0" lang="en-US" sz="1100" b="0" i="0" u="none" strike="noStrike" kern="1200" cap="none" spc="0" normalizeH="0" baseline="0" dirty="0">
                <a:ln>
                  <a:noFill/>
                </a:ln>
                <a:solidFill>
                  <a:schemeClr val="bg1">
                    <a:lumMod val="75000"/>
                  </a:schemeClr>
                </a:solidFill>
                <a:effectLst/>
                <a:uLnTx/>
                <a:uFillTx/>
                <a:latin typeface="+mn-lt"/>
                <a:ea typeface="宋体" charset="-122"/>
                <a:cs typeface="Calibri" pitchFamily="34" charset="0"/>
              </a:rPr>
              <a:t>Email</a:t>
            </a:r>
            <a:r>
              <a:rPr kumimoji="0" lang="en-US" sz="1100" b="0" i="0" u="none" strike="noStrike" kern="1200" cap="none" spc="0" normalizeH="0" baseline="0" dirty="0">
                <a:ln>
                  <a:noFill/>
                </a:ln>
                <a:solidFill>
                  <a:schemeClr val="tx1">
                    <a:lumMod val="50000"/>
                    <a:lumOff val="50000"/>
                  </a:schemeClr>
                </a:solidFill>
                <a:effectLst/>
                <a:uLnTx/>
                <a:uFillTx/>
                <a:latin typeface="+mn-lt"/>
                <a:ea typeface="宋体" charset="-122"/>
                <a:cs typeface="Calibri" pitchFamily="34" charset="0"/>
              </a:rPr>
              <a:t>: kingkong@doiopt.com</a:t>
            </a:r>
          </a:p>
        </p:txBody>
      </p:sp>
      <p:sp>
        <p:nvSpPr>
          <p:cNvPr id="7" name="Rectangle 3"/>
          <p:cNvSpPr>
            <a:spLocks noChangeArrowheads="1"/>
          </p:cNvSpPr>
          <p:nvPr userDrawn="1"/>
        </p:nvSpPr>
        <p:spPr bwMode="auto">
          <a:xfrm>
            <a:off x="2972680" y="4506988"/>
            <a:ext cx="6148841" cy="486955"/>
          </a:xfrm>
          <a:prstGeom prst="rect">
            <a:avLst/>
          </a:prstGeom>
          <a:noFill/>
          <a:ln w="9525" algn="ctr">
            <a:noFill/>
            <a:miter lim="800000"/>
            <a:headEnd/>
            <a:tailEnd/>
          </a:ln>
        </p:spPr>
        <p:txBody>
          <a:bodyPr wrap="none" lIns="116480" tIns="58243" rIns="116480" bIns="58243">
            <a:spAutoFit/>
          </a:bodyPr>
          <a:lstStyle/>
          <a:p>
            <a:pPr algn="ctr" defTabSz="1166255">
              <a:defRPr/>
            </a:pPr>
            <a:r>
              <a:rPr lang="en-US" sz="2400" b="1" kern="1200" dirty="0">
                <a:solidFill>
                  <a:srgbClr val="333333"/>
                </a:solidFill>
                <a:latin typeface="FrutigerNext LT Medium" pitchFamily="34" charset="0"/>
                <a:ea typeface="ＭＳ Ｐゴシック" pitchFamily="34" charset="-128"/>
                <a:cs typeface="+mn-cs"/>
              </a:rPr>
              <a:t>SENSING THE WORLD WITH </a:t>
            </a:r>
            <a:r>
              <a:rPr lang="en-US" sz="2400" b="1" kern="1200" dirty="0">
                <a:solidFill>
                  <a:srgbClr val="C00000"/>
                </a:solidFill>
                <a:latin typeface="FrutigerNext LT Medium" pitchFamily="34" charset="0"/>
                <a:ea typeface="ＭＳ Ｐゴシック" pitchFamily="34" charset="-128"/>
                <a:cs typeface="+mn-cs"/>
              </a:rPr>
              <a:t>AN OPTICAL FIBER</a:t>
            </a:r>
            <a:endParaRPr lang="zh-CN" altLang="en-US" sz="2400" b="1" kern="1200" dirty="0">
              <a:solidFill>
                <a:srgbClr val="C00000"/>
              </a:solidFill>
              <a:latin typeface="FrutigerNext LT Medium" pitchFamily="34" charset="0"/>
              <a:ea typeface="ＭＳ Ｐゴシック" pitchFamily="34" charset="-128"/>
              <a:cs typeface="+mn-cs"/>
            </a:endParaRPr>
          </a:p>
        </p:txBody>
      </p:sp>
      <p:pic>
        <p:nvPicPr>
          <p:cNvPr id="3" name="Picture 2">
            <a:extLst>
              <a:ext uri="{FF2B5EF4-FFF2-40B4-BE49-F238E27FC236}">
                <a16:creationId xmlns:a16="http://schemas.microsoft.com/office/drawing/2014/main" id="{AB2FC882-3E52-49CA-B750-621F2E7D10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9210" y="831114"/>
            <a:ext cx="3264293" cy="3583480"/>
          </a:xfrm>
          <a:prstGeom prst="rect">
            <a:avLst/>
          </a:prstGeom>
        </p:spPr>
      </p:pic>
    </p:spTree>
    <p:extLst>
      <p:ext uri="{BB962C8B-B14F-4D97-AF65-F5344CB8AC3E}">
        <p14:creationId xmlns:p14="http://schemas.microsoft.com/office/powerpoint/2010/main" val="674099830"/>
      </p:ext>
    </p:extLst>
  </p:cSld>
  <p:clrMap bg1="lt1" tx1="dk1" bg2="lt2" tx2="dk2" accent1="accent1" accent2="accent2" accent3="accent3" accent4="accent4" accent5="accent5" accent6="accent6" hlink="hlink" folHlink="folHlink"/>
  <p:sldLayoutIdLst>
    <p:sldLayoutId id="2147483661"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accel="50000" decel="50000" fill="hold" grpId="0" nodeType="afterEffect">
                                  <p:stCondLst>
                                    <p:cond delay="0"/>
                                  </p:stCondLst>
                                  <p:iterate type="lt">
                                    <p:tmPct val="10000"/>
                                  </p:iterate>
                                  <p:childTnLst>
                                    <p:animClr clrSpc="hsl" dir="ccw">
                                      <p:cBhvr override="childStyle">
                                        <p:cTn id="6" dur="1000" fill="hold"/>
                                        <p:tgtEl>
                                          <p:spTgt spid="7"/>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ctr" defTabSz="1068891" rtl="0" eaLnBrk="0" fontAlgn="base" hangingPunct="0">
        <a:spcBef>
          <a:spcPct val="0"/>
        </a:spcBef>
        <a:spcAft>
          <a:spcPct val="0"/>
        </a:spcAft>
        <a:defRPr sz="5067">
          <a:solidFill>
            <a:schemeClr val="tx2"/>
          </a:solidFill>
          <a:latin typeface="+mj-lt"/>
          <a:ea typeface="+mj-ea"/>
          <a:cs typeface="+mj-cs"/>
        </a:defRPr>
      </a:lvl1pPr>
      <a:lvl2pPr algn="ctr" defTabSz="1068891" rtl="0" eaLnBrk="0" fontAlgn="base" hangingPunct="0">
        <a:spcBef>
          <a:spcPct val="0"/>
        </a:spcBef>
        <a:spcAft>
          <a:spcPct val="0"/>
        </a:spcAft>
        <a:defRPr sz="5067">
          <a:solidFill>
            <a:schemeClr val="tx2"/>
          </a:solidFill>
          <a:latin typeface="Arial" charset="0"/>
          <a:ea typeface="宋体" pitchFamily="2" charset="-122"/>
        </a:defRPr>
      </a:lvl2pPr>
      <a:lvl3pPr algn="ctr" defTabSz="1068891" rtl="0" eaLnBrk="0" fontAlgn="base" hangingPunct="0">
        <a:spcBef>
          <a:spcPct val="0"/>
        </a:spcBef>
        <a:spcAft>
          <a:spcPct val="0"/>
        </a:spcAft>
        <a:defRPr sz="5067">
          <a:solidFill>
            <a:schemeClr val="tx2"/>
          </a:solidFill>
          <a:latin typeface="Arial" charset="0"/>
          <a:ea typeface="宋体" pitchFamily="2" charset="-122"/>
        </a:defRPr>
      </a:lvl3pPr>
      <a:lvl4pPr algn="ctr" defTabSz="1068891" rtl="0" eaLnBrk="0" fontAlgn="base" hangingPunct="0">
        <a:spcBef>
          <a:spcPct val="0"/>
        </a:spcBef>
        <a:spcAft>
          <a:spcPct val="0"/>
        </a:spcAft>
        <a:defRPr sz="5067">
          <a:solidFill>
            <a:schemeClr val="tx2"/>
          </a:solidFill>
          <a:latin typeface="Arial" charset="0"/>
          <a:ea typeface="宋体" pitchFamily="2" charset="-122"/>
        </a:defRPr>
      </a:lvl4pPr>
      <a:lvl5pPr algn="ctr" defTabSz="1068891" rtl="0" eaLnBrk="0" fontAlgn="base" hangingPunct="0">
        <a:spcBef>
          <a:spcPct val="0"/>
        </a:spcBef>
        <a:spcAft>
          <a:spcPct val="0"/>
        </a:spcAft>
        <a:defRPr sz="5067">
          <a:solidFill>
            <a:schemeClr val="tx2"/>
          </a:solidFill>
          <a:latin typeface="Arial" charset="0"/>
          <a:ea typeface="宋体" pitchFamily="2" charset="-122"/>
        </a:defRPr>
      </a:lvl5pPr>
      <a:lvl6pPr marL="609585" algn="ctr" defTabSz="1068891" rtl="0" fontAlgn="base">
        <a:spcBef>
          <a:spcPct val="0"/>
        </a:spcBef>
        <a:spcAft>
          <a:spcPct val="0"/>
        </a:spcAft>
        <a:defRPr sz="5067">
          <a:solidFill>
            <a:schemeClr val="tx2"/>
          </a:solidFill>
          <a:latin typeface="Arial" charset="0"/>
          <a:ea typeface="宋体" pitchFamily="2" charset="-122"/>
        </a:defRPr>
      </a:lvl6pPr>
      <a:lvl7pPr marL="1219170" algn="ctr" defTabSz="1068891" rtl="0" fontAlgn="base">
        <a:spcBef>
          <a:spcPct val="0"/>
        </a:spcBef>
        <a:spcAft>
          <a:spcPct val="0"/>
        </a:spcAft>
        <a:defRPr sz="5067">
          <a:solidFill>
            <a:schemeClr val="tx2"/>
          </a:solidFill>
          <a:latin typeface="Arial" charset="0"/>
          <a:ea typeface="宋体" pitchFamily="2" charset="-122"/>
        </a:defRPr>
      </a:lvl7pPr>
      <a:lvl8pPr marL="1828754" algn="ctr" defTabSz="1068891" rtl="0" fontAlgn="base">
        <a:spcBef>
          <a:spcPct val="0"/>
        </a:spcBef>
        <a:spcAft>
          <a:spcPct val="0"/>
        </a:spcAft>
        <a:defRPr sz="5067">
          <a:solidFill>
            <a:schemeClr val="tx2"/>
          </a:solidFill>
          <a:latin typeface="Arial" charset="0"/>
          <a:ea typeface="宋体" pitchFamily="2" charset="-122"/>
        </a:defRPr>
      </a:lvl8pPr>
      <a:lvl9pPr marL="2438339" algn="ctr" defTabSz="1068891" rtl="0" fontAlgn="base">
        <a:spcBef>
          <a:spcPct val="0"/>
        </a:spcBef>
        <a:spcAft>
          <a:spcPct val="0"/>
        </a:spcAft>
        <a:defRPr sz="5067">
          <a:solidFill>
            <a:schemeClr val="tx2"/>
          </a:solidFill>
          <a:latin typeface="Arial" charset="0"/>
          <a:ea typeface="宋体" pitchFamily="2" charset="-122"/>
        </a:defRPr>
      </a:lvl9pPr>
    </p:titleStyle>
    <p:bodyStyle>
      <a:lvl1pPr marL="400041" indent="-400041" algn="l" defTabSz="1068891" rtl="0" eaLnBrk="0" fontAlgn="base" hangingPunct="0">
        <a:spcBef>
          <a:spcPct val="20000"/>
        </a:spcBef>
        <a:spcAft>
          <a:spcPct val="0"/>
        </a:spcAft>
        <a:buChar char="•"/>
        <a:defRPr sz="3733">
          <a:solidFill>
            <a:schemeClr val="tx1"/>
          </a:solidFill>
          <a:latin typeface="+mn-lt"/>
          <a:ea typeface="+mn-ea"/>
          <a:cs typeface="+mn-cs"/>
        </a:defRPr>
      </a:lvl1pPr>
      <a:lvl2pPr marL="869929" indent="-334425" algn="l" defTabSz="1068891" rtl="0" eaLnBrk="0" fontAlgn="base" hangingPunct="0">
        <a:spcBef>
          <a:spcPct val="20000"/>
        </a:spcBef>
        <a:spcAft>
          <a:spcPct val="0"/>
        </a:spcAft>
        <a:buChar char="–"/>
        <a:defRPr sz="3333">
          <a:solidFill>
            <a:schemeClr val="tx1"/>
          </a:solidFill>
          <a:latin typeface="+mn-lt"/>
          <a:ea typeface="+mn-ea"/>
        </a:defRPr>
      </a:lvl2pPr>
      <a:lvl3pPr marL="1337700" indent="-268811" algn="l" defTabSz="1068891" rtl="0" eaLnBrk="0" fontAlgn="base" hangingPunct="0">
        <a:spcBef>
          <a:spcPct val="20000"/>
        </a:spcBef>
        <a:spcAft>
          <a:spcPct val="0"/>
        </a:spcAft>
        <a:buChar char="•"/>
        <a:defRPr sz="2933">
          <a:solidFill>
            <a:schemeClr val="tx1"/>
          </a:solidFill>
          <a:latin typeface="+mn-lt"/>
          <a:ea typeface="+mn-ea"/>
        </a:defRPr>
      </a:lvl3pPr>
      <a:lvl4pPr marL="1868971" indent="-266693" algn="l" defTabSz="1068891" rtl="0" eaLnBrk="0" fontAlgn="base" hangingPunct="0">
        <a:spcBef>
          <a:spcPct val="20000"/>
        </a:spcBef>
        <a:spcAft>
          <a:spcPct val="0"/>
        </a:spcAft>
        <a:buChar char="–"/>
        <a:defRPr sz="2267">
          <a:solidFill>
            <a:schemeClr val="tx1"/>
          </a:solidFill>
          <a:latin typeface="+mn-lt"/>
          <a:ea typeface="+mn-ea"/>
        </a:defRPr>
      </a:lvl4pPr>
      <a:lvl5pPr marL="2404473" indent="-268811" algn="l" defTabSz="1068891" rtl="0" eaLnBrk="0" fontAlgn="base" hangingPunct="0">
        <a:spcBef>
          <a:spcPct val="20000"/>
        </a:spcBef>
        <a:spcAft>
          <a:spcPct val="0"/>
        </a:spcAft>
        <a:buChar char="»"/>
        <a:defRPr sz="2267">
          <a:solidFill>
            <a:schemeClr val="tx1"/>
          </a:solidFill>
          <a:latin typeface="+mn-lt"/>
          <a:ea typeface="+mn-ea"/>
        </a:defRPr>
      </a:lvl5pPr>
      <a:lvl6pPr marL="3014058" indent="-268811" algn="l" defTabSz="1068891" rtl="0" fontAlgn="base">
        <a:spcBef>
          <a:spcPct val="20000"/>
        </a:spcBef>
        <a:spcAft>
          <a:spcPct val="0"/>
        </a:spcAft>
        <a:buChar char="»"/>
        <a:defRPr sz="2267">
          <a:solidFill>
            <a:schemeClr val="tx1"/>
          </a:solidFill>
          <a:latin typeface="+mn-lt"/>
          <a:ea typeface="+mn-ea"/>
        </a:defRPr>
      </a:lvl6pPr>
      <a:lvl7pPr marL="3623643" indent="-268811" algn="l" defTabSz="1068891" rtl="0" fontAlgn="base">
        <a:spcBef>
          <a:spcPct val="20000"/>
        </a:spcBef>
        <a:spcAft>
          <a:spcPct val="0"/>
        </a:spcAft>
        <a:buChar char="»"/>
        <a:defRPr sz="2267">
          <a:solidFill>
            <a:schemeClr val="tx1"/>
          </a:solidFill>
          <a:latin typeface="+mn-lt"/>
          <a:ea typeface="+mn-ea"/>
        </a:defRPr>
      </a:lvl7pPr>
      <a:lvl8pPr marL="4233228" indent="-268811" algn="l" defTabSz="1068891" rtl="0" fontAlgn="base">
        <a:spcBef>
          <a:spcPct val="20000"/>
        </a:spcBef>
        <a:spcAft>
          <a:spcPct val="0"/>
        </a:spcAft>
        <a:buChar char="»"/>
        <a:defRPr sz="2267">
          <a:solidFill>
            <a:schemeClr val="tx1"/>
          </a:solidFill>
          <a:latin typeface="+mn-lt"/>
          <a:ea typeface="+mn-ea"/>
        </a:defRPr>
      </a:lvl8pPr>
      <a:lvl9pPr marL="4842812" indent="-268811" algn="l" defTabSz="1068891" rtl="0" fontAlgn="base">
        <a:spcBef>
          <a:spcPct val="20000"/>
        </a:spcBef>
        <a:spcAft>
          <a:spcPct val="0"/>
        </a:spcAft>
        <a:buChar char="»"/>
        <a:defRPr sz="2267">
          <a:solidFill>
            <a:schemeClr val="tx1"/>
          </a:solidFill>
          <a:latin typeface="+mn-lt"/>
          <a:ea typeface="+mn-ea"/>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5" name="Picture 4">
            <a:extLst>
              <a:ext uri="{FF2B5EF4-FFF2-40B4-BE49-F238E27FC236}">
                <a16:creationId xmlns:a16="http://schemas.microsoft.com/office/drawing/2014/main" id="{D9E4111F-4336-4616-BD6F-7CFD10B170B0}"/>
              </a:ext>
            </a:extLst>
          </p:cNvPr>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321202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5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17" Type="http://schemas.openxmlformats.org/officeDocument/2006/relationships/image" Target="../media/image78.png"/><Relationship Id="rId2" Type="http://schemas.openxmlformats.org/officeDocument/2006/relationships/image" Target="../media/image6.png"/><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3.svg"/><Relationship Id="rId7" Type="http://schemas.openxmlformats.org/officeDocument/2006/relationships/image" Target="../media/image86.gif"/><Relationship Id="rId12" Type="http://schemas.openxmlformats.org/officeDocument/2006/relationships/image" Target="../media/image91.jpeg"/><Relationship Id="rId2"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85.svg"/><Relationship Id="rId11" Type="http://schemas.openxmlformats.org/officeDocument/2006/relationships/image" Target="../media/image90.sv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6.png"/><Relationship Id="rId9" Type="http://schemas.openxmlformats.org/officeDocument/2006/relationships/image" Target="../media/image88.png"/><Relationship Id="rId14" Type="http://schemas.openxmlformats.org/officeDocument/2006/relationships/image" Target="../media/image93.sv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9.png"/><Relationship Id="rId5" Type="http://schemas.openxmlformats.org/officeDocument/2006/relationships/image" Target="../media/image6.png"/><Relationship Id="rId4" Type="http://schemas.openxmlformats.org/officeDocument/2006/relationships/image" Target="../media/image98.png"/><Relationship Id="rId9" Type="http://schemas.openxmlformats.org/officeDocument/2006/relationships/image" Target="../media/image102.jpeg"/></Relationships>
</file>

<file path=ppt/slides/_rels/slide2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6.png"/><Relationship Id="rId7"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18" Type="http://schemas.openxmlformats.org/officeDocument/2006/relationships/image" Target="../media/image123.svg"/><Relationship Id="rId3" Type="http://schemas.openxmlformats.org/officeDocument/2006/relationships/image" Target="../media/image6.png"/><Relationship Id="rId7" Type="http://schemas.openxmlformats.org/officeDocument/2006/relationships/image" Target="../media/image112.png"/><Relationship Id="rId12" Type="http://schemas.openxmlformats.org/officeDocument/2006/relationships/image" Target="../media/image117.svg"/><Relationship Id="rId17" Type="http://schemas.openxmlformats.org/officeDocument/2006/relationships/image" Target="../media/image122.png"/><Relationship Id="rId2" Type="http://schemas.openxmlformats.org/officeDocument/2006/relationships/notesSlide" Target="../notesSlides/notesSlide10.xml"/><Relationship Id="rId16" Type="http://schemas.openxmlformats.org/officeDocument/2006/relationships/image" Target="../media/image121.svg"/><Relationship Id="rId20" Type="http://schemas.openxmlformats.org/officeDocument/2006/relationships/image" Target="../media/image125.svg"/><Relationship Id="rId1" Type="http://schemas.openxmlformats.org/officeDocument/2006/relationships/slideLayout" Target="../slideLayouts/slideLayout1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svg"/><Relationship Id="rId19" Type="http://schemas.openxmlformats.org/officeDocument/2006/relationships/image" Target="../media/image124.png"/><Relationship Id="rId4" Type="http://schemas.openxmlformats.org/officeDocument/2006/relationships/image" Target="../media/image104.png"/><Relationship Id="rId9" Type="http://schemas.openxmlformats.org/officeDocument/2006/relationships/image" Target="../media/image114.png"/><Relationship Id="rId14" Type="http://schemas.openxmlformats.org/officeDocument/2006/relationships/image" Target="../media/image119.svg"/></Relationships>
</file>

<file path=ppt/slides/_rels/slide23.xml.rels><?xml version="1.0" encoding="UTF-8" standalone="yes"?>
<Relationships xmlns="http://schemas.openxmlformats.org/package/2006/relationships"><Relationship Id="rId8" Type="http://schemas.openxmlformats.org/officeDocument/2006/relationships/image" Target="../media/image129.gif"/><Relationship Id="rId3" Type="http://schemas.openxmlformats.org/officeDocument/2006/relationships/image" Target="../media/image6.png"/><Relationship Id="rId7"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04.png"/><Relationship Id="rId9" Type="http://schemas.openxmlformats.org/officeDocument/2006/relationships/image" Target="../media/image130.gif"/></Relationships>
</file>

<file path=ppt/slides/_rels/slide2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6.png"/><Relationship Id="rId7" Type="http://schemas.openxmlformats.org/officeDocument/2006/relationships/image" Target="../media/image134.png"/><Relationship Id="rId12"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04.png"/><Relationship Id="rId9" Type="http://schemas.openxmlformats.org/officeDocument/2006/relationships/image" Target="../media/image136.jpeg"/></Relationships>
</file>

<file path=ppt/slides/_rels/slide2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6.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40.png"/><Relationship Id="rId11" Type="http://schemas.openxmlformats.org/officeDocument/2006/relationships/image" Target="../media/image145.jpe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04.png"/><Relationship Id="rId9"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147.pn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6.png"/><Relationship Id="rId21" Type="http://schemas.openxmlformats.org/officeDocument/2006/relationships/image" Target="../media/image45.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1.svg"/><Relationship Id="rId25" Type="http://schemas.openxmlformats.org/officeDocument/2006/relationships/image" Target="../media/image49.svg"/><Relationship Id="rId2" Type="http://schemas.openxmlformats.org/officeDocument/2006/relationships/notesSlide" Target="../notesSlides/notesSlide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8.png"/><Relationship Id="rId5" Type="http://schemas.openxmlformats.org/officeDocument/2006/relationships/image" Target="../media/image30.svg"/><Relationship Id="rId15" Type="http://schemas.openxmlformats.org/officeDocument/2006/relationships/image" Target="../media/image39.pn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5.png"/><Relationship Id="rId19"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oleObject" Target="../embeddings/oleObject3.bin"/><Relationship Id="rId22" Type="http://schemas.openxmlformats.org/officeDocument/2006/relationships/image" Target="../media/image46.png"/><Relationship Id="rId27"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a:extLst>
              <a:ext uri="{FF2B5EF4-FFF2-40B4-BE49-F238E27FC236}">
                <a16:creationId xmlns:a16="http://schemas.microsoft.com/office/drawing/2014/main" id="{8C00AB1F-5004-4B44-B4E1-6CF360EA9674}"/>
              </a:ext>
            </a:extLst>
          </p:cNvPr>
          <p:cNvSpPr>
            <a:spLocks noGrp="1"/>
          </p:cNvSpPr>
          <p:nvPr>
            <p:ph type="ctrTitle"/>
          </p:nvPr>
        </p:nvSpPr>
        <p:spPr>
          <a:xfrm>
            <a:off x="0" y="701268"/>
            <a:ext cx="12144778" cy="1740694"/>
          </a:xfrm>
        </p:spPr>
        <p:txBody>
          <a:bodyPr anchor="ctr">
            <a:normAutofit fontScale="90000"/>
          </a:bodyPr>
          <a:lstStyle/>
          <a:p>
            <a:pPr eaLnBrk="1" hangingPunct="1">
              <a:lnSpc>
                <a:spcPct val="150000"/>
              </a:lnSpc>
            </a:pPr>
            <a:r>
              <a:rPr lang="en-US" altLang="zh-CN" sz="4050" b="1" dirty="0">
                <a:latin typeface="Times New Roman" panose="02020603050405020304" pitchFamily="18" charset="0"/>
                <a:ea typeface="Arial Unicode MS" panose="020B0604020202020204" pitchFamily="34" charset="-122"/>
                <a:cs typeface="Times New Roman" panose="02020603050405020304" pitchFamily="18" charset="0"/>
              </a:rPr>
              <a:t>DOIOPT Pipeline Intrusion and Detection System (PIDS)</a:t>
            </a:r>
            <a:br>
              <a:rPr lang="en-US" altLang="zh-CN" sz="4050" b="1" dirty="0">
                <a:latin typeface="Times New Roman" panose="02020603050405020304" pitchFamily="18" charset="0"/>
                <a:ea typeface="Arial Unicode MS" panose="020B0604020202020204" pitchFamily="34" charset="-122"/>
                <a:cs typeface="Times New Roman" panose="02020603050405020304" pitchFamily="18" charset="0"/>
              </a:rPr>
            </a:br>
            <a:r>
              <a:rPr lang="en-US" altLang="zh-CN" sz="2200" b="1" dirty="0">
                <a:latin typeface="Times New Roman" panose="02020603050405020304" pitchFamily="18" charset="0"/>
                <a:ea typeface="Arial Unicode MS" panose="020B0604020202020204" pitchFamily="34" charset="-122"/>
                <a:cs typeface="Times New Roman" panose="02020603050405020304" pitchFamily="18" charset="0"/>
              </a:rPr>
              <a:t>----Based on </a:t>
            </a:r>
            <a:r>
              <a:rPr lang="en-US" altLang="zh-CN" sz="2200" b="1">
                <a:latin typeface="Times New Roman" panose="02020603050405020304" pitchFamily="18" charset="0"/>
                <a:ea typeface="Arial Unicode MS" panose="020B0604020202020204" pitchFamily="34" charset="-122"/>
                <a:cs typeface="Times New Roman" panose="02020603050405020304" pitchFamily="18" charset="0"/>
              </a:rPr>
              <a:t>distributed fiber-optic </a:t>
            </a:r>
            <a:r>
              <a:rPr lang="en-US" altLang="zh-CN" sz="2200" b="1" dirty="0">
                <a:latin typeface="Times New Roman" panose="02020603050405020304" pitchFamily="18" charset="0"/>
                <a:ea typeface="Arial Unicode MS" panose="020B0604020202020204" pitchFamily="34" charset="-122"/>
                <a:cs typeface="Times New Roman" panose="02020603050405020304" pitchFamily="18" charset="0"/>
              </a:rPr>
              <a:t>sensing technology</a:t>
            </a:r>
            <a:endParaRPr lang="zh-CN" altLang="en-US" sz="405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150EC7BB-A1AE-4F05-BCD9-61348DC79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863"/>
            <a:ext cx="12208396" cy="3815124"/>
          </a:xfrm>
          <a:prstGeom prst="rect">
            <a:avLst/>
          </a:prstGeom>
        </p:spPr>
      </p:pic>
      <p:sp>
        <p:nvSpPr>
          <p:cNvPr id="5" name="标题 2">
            <a:extLst>
              <a:ext uri="{FF2B5EF4-FFF2-40B4-BE49-F238E27FC236}">
                <a16:creationId xmlns:a16="http://schemas.microsoft.com/office/drawing/2014/main" id="{350A6228-BC1E-41D9-8028-FEF3EF2FFDE8}"/>
              </a:ext>
            </a:extLst>
          </p:cNvPr>
          <p:cNvSpPr txBox="1">
            <a:spLocks noChangeArrowheads="1"/>
          </p:cNvSpPr>
          <p:nvPr/>
        </p:nvSpPr>
        <p:spPr bwMode="auto">
          <a:xfrm>
            <a:off x="1811917" y="-40653"/>
            <a:ext cx="8229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marL="0" marR="0" lvl="0" indent="0" algn="ctr" defTabSz="1166255"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333333"/>
                </a:solidFill>
                <a:effectLst/>
                <a:uLnTx/>
                <a:uFillTx/>
                <a:latin typeface="Times New Roman" panose="02020603050405020304" pitchFamily="18" charset="0"/>
                <a:ea typeface="ＭＳ Ｐゴシック" pitchFamily="34" charset="-128"/>
                <a:cs typeface="Times New Roman" panose="02020603050405020304" pitchFamily="18" charset="0"/>
              </a:rPr>
              <a:t>SENSING THE WORLD WITH </a:t>
            </a:r>
            <a:r>
              <a:rPr kumimoji="0" 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rPr>
              <a:t>AN OPTICAL FIBER</a:t>
            </a:r>
            <a:endParaRPr kumimoji="0" lang="zh-CN" alt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pic>
        <p:nvPicPr>
          <p:cNvPr id="3" name="Picture 2">
            <a:extLst>
              <a:ext uri="{FF2B5EF4-FFF2-40B4-BE49-F238E27FC236}">
                <a16:creationId xmlns:a16="http://schemas.microsoft.com/office/drawing/2014/main" id="{F552BBE0-3A02-46CC-9193-81E60B889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2" y="177540"/>
            <a:ext cx="884349" cy="9708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Typical  Scenes</a:t>
            </a:r>
          </a:p>
        </p:txBody>
      </p:sp>
      <p:sp>
        <p:nvSpPr>
          <p:cNvPr id="35" name="TextBox 34">
            <a:extLst>
              <a:ext uri="{FF2B5EF4-FFF2-40B4-BE49-F238E27FC236}">
                <a16:creationId xmlns:a16="http://schemas.microsoft.com/office/drawing/2014/main" id="{C8D2ED07-0EC3-4A62-BC5E-BB38A22A062E}"/>
              </a:ext>
            </a:extLst>
          </p:cNvPr>
          <p:cNvSpPr txBox="1"/>
          <p:nvPr/>
        </p:nvSpPr>
        <p:spPr>
          <a:xfrm>
            <a:off x="165100" y="626017"/>
            <a:ext cx="6096000"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Typical intrusion activities</a:t>
            </a:r>
          </a:p>
        </p:txBody>
      </p:sp>
      <p:pic>
        <p:nvPicPr>
          <p:cNvPr id="37" name="Picture 36">
            <a:extLst>
              <a:ext uri="{FF2B5EF4-FFF2-40B4-BE49-F238E27FC236}">
                <a16:creationId xmlns:a16="http://schemas.microsoft.com/office/drawing/2014/main" id="{80E781CB-5309-4796-9B78-57CCB1B251CF}"/>
              </a:ext>
            </a:extLst>
          </p:cNvPr>
          <p:cNvPicPr>
            <a:picLocks noChangeAspect="1"/>
          </p:cNvPicPr>
          <p:nvPr/>
        </p:nvPicPr>
        <p:blipFill>
          <a:blip r:embed="rId3"/>
          <a:stretch>
            <a:fillRect/>
          </a:stretch>
        </p:blipFill>
        <p:spPr>
          <a:xfrm>
            <a:off x="447146" y="1165032"/>
            <a:ext cx="1508655" cy="1284531"/>
          </a:xfrm>
          <a:prstGeom prst="rect">
            <a:avLst/>
          </a:prstGeom>
        </p:spPr>
      </p:pic>
      <p:pic>
        <p:nvPicPr>
          <p:cNvPr id="39" name="Picture 38">
            <a:extLst>
              <a:ext uri="{FF2B5EF4-FFF2-40B4-BE49-F238E27FC236}">
                <a16:creationId xmlns:a16="http://schemas.microsoft.com/office/drawing/2014/main" id="{84ACB52C-88D2-459E-B2BA-BBDBB7B895DF}"/>
              </a:ext>
            </a:extLst>
          </p:cNvPr>
          <p:cNvPicPr>
            <a:picLocks noChangeAspect="1"/>
          </p:cNvPicPr>
          <p:nvPr/>
        </p:nvPicPr>
        <p:blipFill>
          <a:blip r:embed="rId4"/>
          <a:stretch>
            <a:fillRect/>
          </a:stretch>
        </p:blipFill>
        <p:spPr>
          <a:xfrm>
            <a:off x="2298623" y="1165032"/>
            <a:ext cx="1527175" cy="1325150"/>
          </a:xfrm>
          <a:prstGeom prst="rect">
            <a:avLst/>
          </a:prstGeom>
        </p:spPr>
      </p:pic>
      <p:pic>
        <p:nvPicPr>
          <p:cNvPr id="41" name="Picture 40">
            <a:extLst>
              <a:ext uri="{FF2B5EF4-FFF2-40B4-BE49-F238E27FC236}">
                <a16:creationId xmlns:a16="http://schemas.microsoft.com/office/drawing/2014/main" id="{1043BCF6-F3EF-4AE3-9219-2DADB4B2C0E3}"/>
              </a:ext>
            </a:extLst>
          </p:cNvPr>
          <p:cNvPicPr>
            <a:picLocks noChangeAspect="1"/>
          </p:cNvPicPr>
          <p:nvPr/>
        </p:nvPicPr>
        <p:blipFill>
          <a:blip r:embed="rId5"/>
          <a:stretch>
            <a:fillRect/>
          </a:stretch>
        </p:blipFill>
        <p:spPr>
          <a:xfrm>
            <a:off x="4168620" y="1165032"/>
            <a:ext cx="1566334" cy="1354668"/>
          </a:xfrm>
          <a:prstGeom prst="rect">
            <a:avLst/>
          </a:prstGeom>
        </p:spPr>
      </p:pic>
      <p:pic>
        <p:nvPicPr>
          <p:cNvPr id="43" name="Picture 42">
            <a:extLst>
              <a:ext uri="{FF2B5EF4-FFF2-40B4-BE49-F238E27FC236}">
                <a16:creationId xmlns:a16="http://schemas.microsoft.com/office/drawing/2014/main" id="{C7208B66-616F-4518-B640-8E6664EAB969}"/>
              </a:ext>
            </a:extLst>
          </p:cNvPr>
          <p:cNvPicPr>
            <a:picLocks noChangeAspect="1"/>
          </p:cNvPicPr>
          <p:nvPr/>
        </p:nvPicPr>
        <p:blipFill>
          <a:blip r:embed="rId6"/>
          <a:stretch>
            <a:fillRect/>
          </a:stretch>
        </p:blipFill>
        <p:spPr>
          <a:xfrm>
            <a:off x="6077776" y="1165032"/>
            <a:ext cx="1541155" cy="1349815"/>
          </a:xfrm>
          <a:prstGeom prst="rect">
            <a:avLst/>
          </a:prstGeom>
        </p:spPr>
      </p:pic>
      <p:pic>
        <p:nvPicPr>
          <p:cNvPr id="45" name="Picture 44">
            <a:extLst>
              <a:ext uri="{FF2B5EF4-FFF2-40B4-BE49-F238E27FC236}">
                <a16:creationId xmlns:a16="http://schemas.microsoft.com/office/drawing/2014/main" id="{F2E38ADC-BBB4-4AA8-B8BD-E1936203747A}"/>
              </a:ext>
            </a:extLst>
          </p:cNvPr>
          <p:cNvPicPr>
            <a:picLocks noChangeAspect="1"/>
          </p:cNvPicPr>
          <p:nvPr/>
        </p:nvPicPr>
        <p:blipFill>
          <a:blip r:embed="rId7"/>
          <a:stretch>
            <a:fillRect/>
          </a:stretch>
        </p:blipFill>
        <p:spPr>
          <a:xfrm>
            <a:off x="7961753" y="1165032"/>
            <a:ext cx="1541155" cy="1354668"/>
          </a:xfrm>
          <a:prstGeom prst="rect">
            <a:avLst/>
          </a:prstGeom>
        </p:spPr>
      </p:pic>
      <p:pic>
        <p:nvPicPr>
          <p:cNvPr id="47" name="Picture 46">
            <a:extLst>
              <a:ext uri="{FF2B5EF4-FFF2-40B4-BE49-F238E27FC236}">
                <a16:creationId xmlns:a16="http://schemas.microsoft.com/office/drawing/2014/main" id="{C1D87506-731E-445F-9518-775A3F094409}"/>
              </a:ext>
            </a:extLst>
          </p:cNvPr>
          <p:cNvPicPr>
            <a:picLocks noChangeAspect="1"/>
          </p:cNvPicPr>
          <p:nvPr/>
        </p:nvPicPr>
        <p:blipFill>
          <a:blip r:embed="rId8"/>
          <a:stretch>
            <a:fillRect/>
          </a:stretch>
        </p:blipFill>
        <p:spPr>
          <a:xfrm>
            <a:off x="9845729" y="1165032"/>
            <a:ext cx="1546035" cy="1330632"/>
          </a:xfrm>
          <a:prstGeom prst="rect">
            <a:avLst/>
          </a:prstGeom>
        </p:spPr>
      </p:pic>
      <p:grpSp>
        <p:nvGrpSpPr>
          <p:cNvPr id="58" name="Group 57">
            <a:extLst>
              <a:ext uri="{FF2B5EF4-FFF2-40B4-BE49-F238E27FC236}">
                <a16:creationId xmlns:a16="http://schemas.microsoft.com/office/drawing/2014/main" id="{4C3F6879-7901-46B1-BF38-CDCE03A31F8F}"/>
              </a:ext>
            </a:extLst>
          </p:cNvPr>
          <p:cNvGrpSpPr/>
          <p:nvPr/>
        </p:nvGrpSpPr>
        <p:grpSpPr>
          <a:xfrm>
            <a:off x="511174" y="4351284"/>
            <a:ext cx="3032126" cy="1531127"/>
            <a:chOff x="587374" y="3505200"/>
            <a:chExt cx="2179709" cy="870258"/>
          </a:xfrm>
        </p:grpSpPr>
        <p:pic>
          <p:nvPicPr>
            <p:cNvPr id="48" name="Picture 14">
              <a:extLst>
                <a:ext uri="{FF2B5EF4-FFF2-40B4-BE49-F238E27FC236}">
                  <a16:creationId xmlns:a16="http://schemas.microsoft.com/office/drawing/2014/main" id="{6176E7F8-F24C-47AD-ACAB-F29914324930}"/>
                </a:ext>
              </a:extLst>
            </p:cNvPr>
            <p:cNvPicPr>
              <a:picLocks noChangeAspect="1" noChangeArrowheads="1"/>
            </p:cNvPicPr>
            <p:nvPr/>
          </p:nvPicPr>
          <p:blipFill>
            <a:blip r:embed="rId9" cstate="print"/>
            <a:srcRect/>
            <a:stretch>
              <a:fillRect/>
            </a:stretch>
          </p:blipFill>
          <p:spPr bwMode="auto">
            <a:xfrm>
              <a:off x="587374" y="3505200"/>
              <a:ext cx="2060576" cy="870258"/>
            </a:xfrm>
            <a:prstGeom prst="rect">
              <a:avLst/>
            </a:prstGeom>
            <a:noFill/>
            <a:ln w="9525">
              <a:noFill/>
              <a:miter lim="800000"/>
              <a:headEnd/>
              <a:tailEnd/>
            </a:ln>
          </p:spPr>
        </p:pic>
        <p:cxnSp>
          <p:nvCxnSpPr>
            <p:cNvPr id="49" name="直接连接符 118">
              <a:extLst>
                <a:ext uri="{FF2B5EF4-FFF2-40B4-BE49-F238E27FC236}">
                  <a16:creationId xmlns:a16="http://schemas.microsoft.com/office/drawing/2014/main" id="{F43E24E8-9E3E-477B-B867-396EC8FA1F39}"/>
                </a:ext>
              </a:extLst>
            </p:cNvPr>
            <p:cNvCxnSpPr>
              <a:endCxn id="50" idx="3"/>
            </p:cNvCxnSpPr>
            <p:nvPr/>
          </p:nvCxnSpPr>
          <p:spPr bwMode="auto">
            <a:xfrm>
              <a:off x="633263" y="3916491"/>
              <a:ext cx="195139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pic>
          <p:nvPicPr>
            <p:cNvPr id="50" name="Picture 3">
              <a:extLst>
                <a:ext uri="{FF2B5EF4-FFF2-40B4-BE49-F238E27FC236}">
                  <a16:creationId xmlns:a16="http://schemas.microsoft.com/office/drawing/2014/main" id="{9B559247-12A3-40C6-B567-4A8CE1FCB61D}"/>
                </a:ext>
              </a:extLst>
            </p:cNvPr>
            <p:cNvPicPr>
              <a:picLocks noChangeAspect="1" noChangeArrowheads="1"/>
            </p:cNvPicPr>
            <p:nvPr/>
          </p:nvPicPr>
          <p:blipFill>
            <a:blip r:embed="rId10" cstate="print"/>
            <a:srcRect/>
            <a:stretch>
              <a:fillRect/>
            </a:stretch>
          </p:blipFill>
          <p:spPr bwMode="auto">
            <a:xfrm rot="10800000" flipV="1">
              <a:off x="2584654" y="3881535"/>
              <a:ext cx="182429" cy="69912"/>
            </a:xfrm>
            <a:prstGeom prst="rect">
              <a:avLst/>
            </a:prstGeom>
            <a:noFill/>
            <a:ln w="9525">
              <a:noFill/>
              <a:miter lim="800000"/>
              <a:headEnd/>
              <a:tailEnd/>
            </a:ln>
          </p:spPr>
        </p:pic>
      </p:grpSp>
      <p:grpSp>
        <p:nvGrpSpPr>
          <p:cNvPr id="51" name="组合 7">
            <a:extLst>
              <a:ext uri="{FF2B5EF4-FFF2-40B4-BE49-F238E27FC236}">
                <a16:creationId xmlns:a16="http://schemas.microsoft.com/office/drawing/2014/main" id="{23C21DB6-9E75-41C5-8A3B-0D59CF16D4AE}"/>
              </a:ext>
            </a:extLst>
          </p:cNvPr>
          <p:cNvGrpSpPr>
            <a:grpSpLocks/>
          </p:cNvGrpSpPr>
          <p:nvPr/>
        </p:nvGrpSpPr>
        <p:grpSpPr bwMode="auto">
          <a:xfrm>
            <a:off x="8550462" y="4351283"/>
            <a:ext cx="2912243" cy="1530749"/>
            <a:chOff x="2143108" y="2143116"/>
            <a:chExt cx="5619293" cy="4214830"/>
          </a:xfrm>
        </p:grpSpPr>
        <p:pic>
          <p:nvPicPr>
            <p:cNvPr id="52" name="Picture 4" descr="DSC00889">
              <a:extLst>
                <a:ext uri="{FF2B5EF4-FFF2-40B4-BE49-F238E27FC236}">
                  <a16:creationId xmlns:a16="http://schemas.microsoft.com/office/drawing/2014/main" id="{FE2AD1D4-5B94-4632-A8B0-7CF7509939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108" y="2143116"/>
              <a:ext cx="5619293" cy="42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接连接符 4">
              <a:extLst>
                <a:ext uri="{FF2B5EF4-FFF2-40B4-BE49-F238E27FC236}">
                  <a16:creationId xmlns:a16="http://schemas.microsoft.com/office/drawing/2014/main" id="{5EE8C1FB-2466-4FF9-9A04-3434817BC16A}"/>
                </a:ext>
              </a:extLst>
            </p:cNvPr>
            <p:cNvCxnSpPr>
              <a:cxnSpLocks noChangeShapeType="1"/>
            </p:cNvCxnSpPr>
            <p:nvPr/>
          </p:nvCxnSpPr>
          <p:spPr bwMode="auto">
            <a:xfrm rot="5400000" flipH="1" flipV="1">
              <a:off x="2928926" y="2714620"/>
              <a:ext cx="1785950" cy="1785950"/>
            </a:xfrm>
            <a:prstGeom prst="line">
              <a:avLst/>
            </a:prstGeom>
            <a:noFill/>
            <a:ln w="12700">
              <a:solidFill>
                <a:srgbClr val="FF5050"/>
              </a:solidFill>
              <a:round/>
              <a:headEnd type="arrow" w="med" len="med"/>
              <a:tailEnd/>
            </a:ln>
            <a:extLst>
              <a:ext uri="{909E8E84-426E-40DD-AFC4-6F175D3DCCD1}">
                <a14:hiddenFill xmlns:a14="http://schemas.microsoft.com/office/drawing/2010/main">
                  <a:noFill/>
                </a14:hiddenFill>
              </a:ext>
            </a:extLst>
          </p:spPr>
        </p:cxnSp>
        <p:sp>
          <p:nvSpPr>
            <p:cNvPr id="54" name="TextBox 5">
              <a:extLst>
                <a:ext uri="{FF2B5EF4-FFF2-40B4-BE49-F238E27FC236}">
                  <a16:creationId xmlns:a16="http://schemas.microsoft.com/office/drawing/2014/main" id="{FE5B0166-401C-4ADA-81FF-4A82ACB1B491}"/>
                </a:ext>
              </a:extLst>
            </p:cNvPr>
            <p:cNvSpPr txBox="1">
              <a:spLocks noChangeArrowheads="1"/>
            </p:cNvSpPr>
            <p:nvPr/>
          </p:nvSpPr>
          <p:spPr bwMode="auto">
            <a:xfrm>
              <a:off x="3180996" y="2160962"/>
              <a:ext cx="4399135" cy="59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等线" pitchFamily="2" charset="-122"/>
                </a:defRPr>
              </a:lvl1pPr>
              <a:lvl2pPr>
                <a:defRPr>
                  <a:solidFill>
                    <a:schemeClr val="tx1"/>
                  </a:solidFill>
                  <a:latin typeface="Arial" pitchFamily="34" charset="0"/>
                  <a:ea typeface="等线" pitchFamily="2" charset="-122"/>
                </a:defRPr>
              </a:lvl2pPr>
              <a:lvl3pPr>
                <a:defRPr>
                  <a:solidFill>
                    <a:schemeClr val="tx1"/>
                  </a:solidFill>
                  <a:latin typeface="Arial" pitchFamily="34" charset="0"/>
                  <a:ea typeface="等线" pitchFamily="2" charset="-122"/>
                </a:defRPr>
              </a:lvl3pPr>
              <a:lvl4pPr>
                <a:defRPr>
                  <a:solidFill>
                    <a:schemeClr val="tx1"/>
                  </a:solidFill>
                  <a:latin typeface="Arial" pitchFamily="34" charset="0"/>
                  <a:ea typeface="等线" pitchFamily="2" charset="-122"/>
                </a:defRPr>
              </a:lvl4pPr>
              <a:lvl5pPr>
                <a:defRPr>
                  <a:solidFill>
                    <a:schemeClr val="tx1"/>
                  </a:solidFill>
                  <a:latin typeface="Arial" pitchFamily="34" charset="0"/>
                  <a:ea typeface="等线" pitchFamily="2" charset="-122"/>
                </a:defRPr>
              </a:lvl5pPr>
              <a:lvl6pPr fontAlgn="base">
                <a:spcBef>
                  <a:spcPct val="0"/>
                </a:spcBef>
                <a:spcAft>
                  <a:spcPct val="0"/>
                </a:spcAft>
                <a:buFont typeface="Arial" pitchFamily="34" charset="0"/>
                <a:defRPr>
                  <a:solidFill>
                    <a:schemeClr val="tx1"/>
                  </a:solidFill>
                  <a:latin typeface="Arial" pitchFamily="34" charset="0"/>
                  <a:ea typeface="等线" pitchFamily="2" charset="-122"/>
                </a:defRPr>
              </a:lvl6pPr>
              <a:lvl7pPr fontAlgn="base">
                <a:spcBef>
                  <a:spcPct val="0"/>
                </a:spcBef>
                <a:spcAft>
                  <a:spcPct val="0"/>
                </a:spcAft>
                <a:buFont typeface="Arial" pitchFamily="34" charset="0"/>
                <a:defRPr>
                  <a:solidFill>
                    <a:schemeClr val="tx1"/>
                  </a:solidFill>
                  <a:latin typeface="Arial" pitchFamily="34" charset="0"/>
                  <a:ea typeface="等线" pitchFamily="2" charset="-122"/>
                </a:defRPr>
              </a:lvl7pPr>
              <a:lvl8pPr fontAlgn="base">
                <a:spcBef>
                  <a:spcPct val="0"/>
                </a:spcBef>
                <a:spcAft>
                  <a:spcPct val="0"/>
                </a:spcAft>
                <a:buFont typeface="Arial" pitchFamily="34" charset="0"/>
                <a:defRPr>
                  <a:solidFill>
                    <a:schemeClr val="tx1"/>
                  </a:solidFill>
                  <a:latin typeface="Arial" pitchFamily="34" charset="0"/>
                  <a:ea typeface="等线" pitchFamily="2" charset="-122"/>
                </a:defRPr>
              </a:lvl8pPr>
              <a:lvl9pPr fontAlgn="base">
                <a:spcBef>
                  <a:spcPct val="0"/>
                </a:spcBef>
                <a:spcAft>
                  <a:spcPct val="0"/>
                </a:spcAft>
                <a:buFont typeface="Arial" pitchFamily="34" charset="0"/>
                <a:defRPr>
                  <a:solidFill>
                    <a:schemeClr val="tx1"/>
                  </a:solidFill>
                  <a:latin typeface="Arial" pitchFamily="34" charset="0"/>
                  <a:ea typeface="等线" pitchFamily="2" charset="-122"/>
                </a:defRPr>
              </a:lvl9pPr>
            </a:lstStyle>
            <a:p>
              <a:r>
                <a:rPr lang="en-US" altLang="zh-CN" sz="1600" dirty="0">
                  <a:solidFill>
                    <a:srgbClr val="FF5050"/>
                  </a:solidFill>
                  <a:latin typeface="Times New Roman" pitchFamily="18" charset="0"/>
                  <a:ea typeface="黑体" pitchFamily="49" charset="-122"/>
                </a:rPr>
                <a:t>Temperature sensing fiber</a:t>
              </a:r>
            </a:p>
          </p:txBody>
        </p:sp>
      </p:grpSp>
      <p:pic>
        <p:nvPicPr>
          <p:cNvPr id="55" name="图片 39">
            <a:extLst>
              <a:ext uri="{FF2B5EF4-FFF2-40B4-BE49-F238E27FC236}">
                <a16:creationId xmlns:a16="http://schemas.microsoft.com/office/drawing/2014/main" id="{E900FD23-43AC-4EF0-BA16-F600F68D58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73044" y="4338301"/>
            <a:ext cx="1177418" cy="154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10">
            <a:extLst>
              <a:ext uri="{FF2B5EF4-FFF2-40B4-BE49-F238E27FC236}">
                <a16:creationId xmlns:a16="http://schemas.microsoft.com/office/drawing/2014/main" id="{62580D09-2037-4D5E-B1AA-5E517636E69A}"/>
              </a:ext>
            </a:extLst>
          </p:cNvPr>
          <p:cNvPicPr>
            <a:picLocks noChangeAspect="1"/>
          </p:cNvPicPr>
          <p:nvPr/>
        </p:nvPicPr>
        <p:blipFill>
          <a:blip r:embed="rId13"/>
          <a:stretch>
            <a:fillRect/>
          </a:stretch>
        </p:blipFill>
        <p:spPr>
          <a:xfrm>
            <a:off x="3967855" y="4340565"/>
            <a:ext cx="3415078" cy="1541468"/>
          </a:xfrm>
          <a:prstGeom prst="rect">
            <a:avLst/>
          </a:prstGeom>
        </p:spPr>
      </p:pic>
      <p:sp>
        <p:nvSpPr>
          <p:cNvPr id="57" name="矩形 1">
            <a:extLst>
              <a:ext uri="{FF2B5EF4-FFF2-40B4-BE49-F238E27FC236}">
                <a16:creationId xmlns:a16="http://schemas.microsoft.com/office/drawing/2014/main" id="{64CCEC3C-A9C0-4483-B5ED-8306B2D4D551}"/>
              </a:ext>
            </a:extLst>
          </p:cNvPr>
          <p:cNvSpPr>
            <a:spLocks noChangeArrowheads="1"/>
          </p:cNvSpPr>
          <p:nvPr/>
        </p:nvSpPr>
        <p:spPr bwMode="auto">
          <a:xfrm>
            <a:off x="3885516" y="3960151"/>
            <a:ext cx="3632200" cy="40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nSpc>
                <a:spcPct val="125000"/>
              </a:lnSpc>
            </a:pPr>
            <a:r>
              <a:rPr lang="en-US" altLang="zh-CN" sz="1800" dirty="0">
                <a:solidFill>
                  <a:schemeClr val="tx1">
                    <a:lumMod val="50000"/>
                    <a:lumOff val="50000"/>
                  </a:schemeClr>
                </a:solidFill>
                <a:ea typeface="微软雅黑" pitchFamily="34" charset="-122"/>
                <a:cs typeface="Times New Roman" panose="02020603050405020304" pitchFamily="18" charset="0"/>
              </a:rPr>
              <a:t>Temperature-change measurement</a:t>
            </a:r>
            <a:endParaRPr lang="zh-CN" altLang="en-US" sz="1800" dirty="0">
              <a:solidFill>
                <a:schemeClr val="tx1">
                  <a:lumMod val="50000"/>
                  <a:lumOff val="50000"/>
                </a:schemeClr>
              </a:solidFill>
              <a:ea typeface="微软雅黑" pitchFamily="34" charset="-122"/>
              <a:cs typeface="Times New Roman" panose="02020603050405020304" pitchFamily="18" charset="0"/>
            </a:endParaRPr>
          </a:p>
        </p:txBody>
      </p:sp>
      <p:sp>
        <p:nvSpPr>
          <p:cNvPr id="59" name="TextBox 58">
            <a:extLst>
              <a:ext uri="{FF2B5EF4-FFF2-40B4-BE49-F238E27FC236}">
                <a16:creationId xmlns:a16="http://schemas.microsoft.com/office/drawing/2014/main" id="{CB9E0239-05C0-46F7-8BD0-616E4BA593C8}"/>
              </a:ext>
            </a:extLst>
          </p:cNvPr>
          <p:cNvSpPr txBox="1"/>
          <p:nvPr/>
        </p:nvSpPr>
        <p:spPr>
          <a:xfrm>
            <a:off x="241527" y="3281836"/>
            <a:ext cx="6096000"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Leakage and Temperature scenes</a:t>
            </a:r>
            <a:endParaRPr lang="en-US" b="1"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16AC7EF-FAA4-4449-93A4-303F6D033A92}"/>
              </a:ext>
            </a:extLst>
          </p:cNvPr>
          <p:cNvSpPr txBox="1"/>
          <p:nvPr/>
        </p:nvSpPr>
        <p:spPr>
          <a:xfrm>
            <a:off x="1448802" y="3981952"/>
            <a:ext cx="1018227" cy="369332"/>
          </a:xfrm>
          <a:prstGeom prst="rect">
            <a:avLst/>
          </a:prstGeom>
          <a:noFill/>
        </p:spPr>
        <p:txBody>
          <a:bodyPr wrap="none" rtlCol="0">
            <a:spAutoFit/>
          </a:bodyPr>
          <a:lstStyle/>
          <a:p>
            <a:r>
              <a:rPr lang="en-US" b="1" dirty="0">
                <a:solidFill>
                  <a:schemeClr val="tx1">
                    <a:lumMod val="50000"/>
                    <a:lumOff val="50000"/>
                  </a:schemeClr>
                </a:solidFill>
                <a:latin typeface="Times New Roman" panose="02020603050405020304" pitchFamily="18" charset="0"/>
                <a:ea typeface="微软雅黑" pitchFamily="34" charset="-122"/>
                <a:cs typeface="Times New Roman" panose="02020603050405020304" pitchFamily="18" charset="0"/>
              </a:rPr>
              <a:t>Leakage</a:t>
            </a:r>
          </a:p>
        </p:txBody>
      </p:sp>
    </p:spTree>
    <p:extLst>
      <p:ext uri="{BB962C8B-B14F-4D97-AF65-F5344CB8AC3E}">
        <p14:creationId xmlns:p14="http://schemas.microsoft.com/office/powerpoint/2010/main" val="963968975"/>
      </p:ext>
    </p:extLst>
  </p:cSld>
  <p:clrMapOvr>
    <a:masterClrMapping/>
  </p:clrMapOvr>
  <p:transition advClick="0"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System </a:t>
            </a:r>
            <a:r>
              <a:rPr lang="en-US" sz="2670" dirty="0">
                <a:solidFill>
                  <a:schemeClr val="bg1"/>
                </a:solidFill>
                <a:ea typeface="微软雅黑" pitchFamily="34" charset="-122"/>
                <a:cs typeface="Times New Roman" panose="02020603050405020304" pitchFamily="18" charset="0"/>
              </a:rPr>
              <a:t>Working Flow</a:t>
            </a:r>
            <a:endPar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nvGrpSpPr>
          <p:cNvPr id="26" name="组合 138">
            <a:extLst>
              <a:ext uri="{FF2B5EF4-FFF2-40B4-BE49-F238E27FC236}">
                <a16:creationId xmlns:a16="http://schemas.microsoft.com/office/drawing/2014/main" id="{84E1066B-CD13-4391-A333-B5E01450B7D0}"/>
              </a:ext>
            </a:extLst>
          </p:cNvPr>
          <p:cNvGrpSpPr/>
          <p:nvPr/>
        </p:nvGrpSpPr>
        <p:grpSpPr>
          <a:xfrm>
            <a:off x="224366" y="536471"/>
            <a:ext cx="7583400" cy="5529895"/>
            <a:chOff x="-76530" y="1174204"/>
            <a:chExt cx="5772662" cy="3659115"/>
          </a:xfrm>
        </p:grpSpPr>
        <p:sp>
          <p:nvSpPr>
            <p:cNvPr id="27" name="Line 74">
              <a:extLst>
                <a:ext uri="{FF2B5EF4-FFF2-40B4-BE49-F238E27FC236}">
                  <a16:creationId xmlns:a16="http://schemas.microsoft.com/office/drawing/2014/main" id="{06611058-355B-43D9-935D-75632277D29B}"/>
                </a:ext>
              </a:extLst>
            </p:cNvPr>
            <p:cNvSpPr>
              <a:spLocks noChangeShapeType="1"/>
            </p:cNvSpPr>
            <p:nvPr/>
          </p:nvSpPr>
          <p:spPr bwMode="auto">
            <a:xfrm flipH="1">
              <a:off x="3435175" y="3163330"/>
              <a:ext cx="469557" cy="518984"/>
            </a:xfrm>
            <a:prstGeom prst="line">
              <a:avLst/>
            </a:prstGeom>
            <a:noFill/>
            <a:ln w="28575">
              <a:solidFill>
                <a:srgbClr val="1C5E86"/>
              </a:solidFill>
              <a:prstDash val="dash"/>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grpSp>
          <p:nvGrpSpPr>
            <p:cNvPr id="28" name="组合 77">
              <a:extLst>
                <a:ext uri="{FF2B5EF4-FFF2-40B4-BE49-F238E27FC236}">
                  <a16:creationId xmlns:a16="http://schemas.microsoft.com/office/drawing/2014/main" id="{625C6F96-0BA0-4306-A82C-F84832D338CB}"/>
                </a:ext>
              </a:extLst>
            </p:cNvPr>
            <p:cNvGrpSpPr>
              <a:grpSpLocks/>
            </p:cNvGrpSpPr>
            <p:nvPr/>
          </p:nvGrpSpPr>
          <p:grpSpPr bwMode="auto">
            <a:xfrm>
              <a:off x="2170814" y="2425459"/>
              <a:ext cx="1166359" cy="904521"/>
              <a:chOff x="4787787" y="4940300"/>
              <a:chExt cx="1675077" cy="1382394"/>
            </a:xfrm>
          </p:grpSpPr>
          <p:sp>
            <p:nvSpPr>
              <p:cNvPr id="91" name="Rectangle 83">
                <a:extLst>
                  <a:ext uri="{FF2B5EF4-FFF2-40B4-BE49-F238E27FC236}">
                    <a16:creationId xmlns:a16="http://schemas.microsoft.com/office/drawing/2014/main" id="{08084453-D207-496A-A490-90A292AC1D14}"/>
                  </a:ext>
                </a:extLst>
              </p:cNvPr>
              <p:cNvSpPr>
                <a:spLocks noChangeAspect="1" noChangeArrowheads="1"/>
              </p:cNvSpPr>
              <p:nvPr/>
            </p:nvSpPr>
            <p:spPr bwMode="auto">
              <a:xfrm>
                <a:off x="5507943" y="5516560"/>
                <a:ext cx="954921" cy="23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66800"/>
                <a:r>
                  <a:rPr lang="en-US" altLang="zh-CN" sz="1000">
                    <a:latin typeface="微软雅黑" pitchFamily="34" charset="-122"/>
                    <a:ea typeface="微软雅黑" pitchFamily="34" charset="-122"/>
                    <a:cs typeface="Arial Unicode MS" pitchFamily="34" charset="-122"/>
                  </a:rPr>
                  <a:t>Disk Array</a:t>
                </a:r>
                <a:endParaRPr lang="zh-CN" altLang="en-US" sz="1000">
                  <a:latin typeface="微软雅黑" pitchFamily="34" charset="-122"/>
                  <a:ea typeface="微软雅黑" pitchFamily="34" charset="-122"/>
                  <a:cs typeface="Arial Unicode MS" pitchFamily="34" charset="-122"/>
                </a:endParaRPr>
              </a:p>
            </p:txBody>
          </p:sp>
          <p:pic>
            <p:nvPicPr>
              <p:cNvPr id="92" name="Picture 84" descr="图片796">
                <a:extLst>
                  <a:ext uri="{FF2B5EF4-FFF2-40B4-BE49-F238E27FC236}">
                    <a16:creationId xmlns:a16="http://schemas.microsoft.com/office/drawing/2014/main" id="{6320D384-C0A8-4D0C-9F7B-13A0B9CB75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787" y="5084763"/>
                <a:ext cx="1654458" cy="889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6" descr="07">
                <a:extLst>
                  <a:ext uri="{FF2B5EF4-FFF2-40B4-BE49-F238E27FC236}">
                    <a16:creationId xmlns:a16="http://schemas.microsoft.com/office/drawing/2014/main" id="{05CEEDEE-AF17-4447-8E99-507FBDC7F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977" y="4940300"/>
                <a:ext cx="3251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87" descr="图片245">
                <a:extLst>
                  <a:ext uri="{FF2B5EF4-FFF2-40B4-BE49-F238E27FC236}">
                    <a16:creationId xmlns:a16="http://schemas.microsoft.com/office/drawing/2014/main" id="{28269DB0-AA4F-440E-94A2-2056402B4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9959" y="5295753"/>
                <a:ext cx="23476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88">
                <a:extLst>
                  <a:ext uri="{FF2B5EF4-FFF2-40B4-BE49-F238E27FC236}">
                    <a16:creationId xmlns:a16="http://schemas.microsoft.com/office/drawing/2014/main" id="{52F6A4DB-D0CF-4780-83F3-ADE6088CCF2D}"/>
                  </a:ext>
                </a:extLst>
              </p:cNvPr>
              <p:cNvSpPr txBox="1">
                <a:spLocks noChangeArrowheads="1"/>
              </p:cNvSpPr>
              <p:nvPr/>
            </p:nvSpPr>
            <p:spPr bwMode="auto">
              <a:xfrm>
                <a:off x="5166561" y="5926266"/>
                <a:ext cx="1091893" cy="396428"/>
              </a:xfrm>
              <a:prstGeom prst="rect">
                <a:avLst/>
              </a:prstGeom>
              <a:noFill/>
              <a:ln w="9525" algn="ctr">
                <a:noFill/>
                <a:miter lim="800000"/>
                <a:headEnd/>
                <a:tailEnd/>
              </a:ln>
            </p:spPr>
            <p:txBody>
              <a:bodyPr wrap="square" lIns="83409" tIns="41707" rIns="83409" bIns="41707">
                <a:spAutoFit/>
              </a:bodyPr>
              <a:lstStyle/>
              <a:p>
                <a:pPr algn="ctr" defTabSz="833438" eaLnBrk="0" hangingPunct="0">
                  <a:defRPr/>
                </a:pPr>
                <a:r>
                  <a:rPr lang="en-US" altLang="zh-CN" sz="1000" kern="0" dirty="0">
                    <a:solidFill>
                      <a:srgbClr val="003366"/>
                    </a:solidFill>
                    <a:latin typeface="微软雅黑" pitchFamily="34" charset="-122"/>
                    <a:ea typeface="微软雅黑" pitchFamily="34" charset="-122"/>
                    <a:cs typeface="Arial Unicode MS" pitchFamily="34" charset="-122"/>
                  </a:rPr>
                  <a:t>Network center</a:t>
                </a:r>
              </a:p>
            </p:txBody>
          </p:sp>
          <p:pic>
            <p:nvPicPr>
              <p:cNvPr id="96" name="Picture 89" descr="21">
                <a:extLst>
                  <a:ext uri="{FF2B5EF4-FFF2-40B4-BE49-F238E27FC236}">
                    <a16:creationId xmlns:a16="http://schemas.microsoft.com/office/drawing/2014/main" id="{66E63376-08B6-4ACB-BC4D-9F4536F12D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977" y="5445125"/>
                <a:ext cx="429874"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0" descr="04">
                <a:extLst>
                  <a:ext uri="{FF2B5EF4-FFF2-40B4-BE49-F238E27FC236}">
                    <a16:creationId xmlns:a16="http://schemas.microsoft.com/office/drawing/2014/main" id="{90CF1110-A375-4108-BCC1-AA0BB3649D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1112" y="5416489"/>
                <a:ext cx="345801"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30">
              <a:extLst>
                <a:ext uri="{FF2B5EF4-FFF2-40B4-BE49-F238E27FC236}">
                  <a16:creationId xmlns:a16="http://schemas.microsoft.com/office/drawing/2014/main" id="{867C9270-B770-4B99-A8A1-512F3FE79E9F}"/>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078062" y="1324711"/>
              <a:ext cx="689781" cy="483049"/>
            </a:xfrm>
            <a:prstGeom prst="rect">
              <a:avLst/>
            </a:prstGeom>
            <a:noFill/>
            <a:ln w="9525">
              <a:noFill/>
              <a:miter lim="800000"/>
              <a:headEnd/>
              <a:tailEnd/>
            </a:ln>
            <a:effectLst/>
          </p:spPr>
        </p:pic>
        <p:sp>
          <p:nvSpPr>
            <p:cNvPr id="30" name="Line 74">
              <a:extLst>
                <a:ext uri="{FF2B5EF4-FFF2-40B4-BE49-F238E27FC236}">
                  <a16:creationId xmlns:a16="http://schemas.microsoft.com/office/drawing/2014/main" id="{6DF7AB38-0666-413B-91E2-F788D78FDDF8}"/>
                </a:ext>
              </a:extLst>
            </p:cNvPr>
            <p:cNvSpPr>
              <a:spLocks noChangeShapeType="1"/>
            </p:cNvSpPr>
            <p:nvPr/>
          </p:nvSpPr>
          <p:spPr bwMode="auto">
            <a:xfrm flipH="1" flipV="1">
              <a:off x="1581650" y="2854410"/>
              <a:ext cx="590049" cy="3090"/>
            </a:xfrm>
            <a:prstGeom prst="line">
              <a:avLst/>
            </a:prstGeom>
            <a:noFill/>
            <a:ln w="28575">
              <a:solidFill>
                <a:srgbClr val="1C5E86"/>
              </a:solidFill>
              <a:round/>
              <a:headEnd type="arrow"/>
              <a:tailEnd/>
            </a:ln>
            <a:effectLst/>
          </p:spPr>
          <p:txBody>
            <a:bodyPr/>
            <a:lstStyle/>
            <a:p>
              <a:endParaRPr lang="zh-CN" altLang="en-US" sz="1000">
                <a:latin typeface="微软雅黑" pitchFamily="34" charset="-122"/>
                <a:ea typeface="微软雅黑" pitchFamily="34" charset="-122"/>
                <a:cs typeface="Arial Unicode MS" pitchFamily="34" charset="-122"/>
              </a:endParaRPr>
            </a:p>
          </p:txBody>
        </p:sp>
        <p:sp>
          <p:nvSpPr>
            <p:cNvPr id="32" name="Line 73">
              <a:extLst>
                <a:ext uri="{FF2B5EF4-FFF2-40B4-BE49-F238E27FC236}">
                  <a16:creationId xmlns:a16="http://schemas.microsoft.com/office/drawing/2014/main" id="{B12C87CB-5EB8-4205-A0D3-30B9F68B3CB4}"/>
                </a:ext>
              </a:extLst>
            </p:cNvPr>
            <p:cNvSpPr>
              <a:spLocks noChangeShapeType="1"/>
            </p:cNvSpPr>
            <p:nvPr/>
          </p:nvSpPr>
          <p:spPr bwMode="auto">
            <a:xfrm flipV="1">
              <a:off x="962025" y="3047998"/>
              <a:ext cx="381001" cy="800101"/>
            </a:xfrm>
            <a:prstGeom prst="line">
              <a:avLst/>
            </a:prstGeom>
            <a:noFill/>
            <a:ln w="15875">
              <a:solidFill>
                <a:srgbClr val="1C5E86"/>
              </a:solidFill>
              <a:prstDash val="solid"/>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grpSp>
          <p:nvGrpSpPr>
            <p:cNvPr id="33" name="组合 102">
              <a:extLst>
                <a:ext uri="{FF2B5EF4-FFF2-40B4-BE49-F238E27FC236}">
                  <a16:creationId xmlns:a16="http://schemas.microsoft.com/office/drawing/2014/main" id="{E551C115-5300-4C6F-B460-C787F88B76C5}"/>
                </a:ext>
              </a:extLst>
            </p:cNvPr>
            <p:cNvGrpSpPr/>
            <p:nvPr/>
          </p:nvGrpSpPr>
          <p:grpSpPr>
            <a:xfrm>
              <a:off x="3641286" y="1174204"/>
              <a:ext cx="2054846" cy="1955772"/>
              <a:chOff x="4188336" y="1174204"/>
              <a:chExt cx="2054846" cy="1955772"/>
            </a:xfrm>
          </p:grpSpPr>
          <p:pic>
            <p:nvPicPr>
              <p:cNvPr id="86" name="Picture 3" descr="pic_b">
                <a:extLst>
                  <a:ext uri="{FF2B5EF4-FFF2-40B4-BE49-F238E27FC236}">
                    <a16:creationId xmlns:a16="http://schemas.microsoft.com/office/drawing/2014/main" id="{49B1F5EF-ED56-4EFB-AA99-A55E5A9EE092}"/>
                  </a:ext>
                </a:extLst>
              </p:cNvPr>
              <p:cNvPicPr>
                <a:picLocks noChangeAspect="1" noChangeArrowheads="1"/>
              </p:cNvPicPr>
              <p:nvPr/>
            </p:nvPicPr>
            <p:blipFill>
              <a:blip r:embed="rId9" cstate="print"/>
              <a:srcRect/>
              <a:stretch>
                <a:fillRect/>
              </a:stretch>
            </p:blipFill>
            <p:spPr bwMode="auto">
              <a:xfrm>
                <a:off x="4188336" y="2371467"/>
                <a:ext cx="1186854" cy="758509"/>
              </a:xfrm>
              <a:prstGeom prst="rect">
                <a:avLst/>
              </a:prstGeom>
              <a:ln>
                <a:noFill/>
              </a:ln>
              <a:effectLst/>
            </p:spPr>
          </p:pic>
          <p:sp>
            <p:nvSpPr>
              <p:cNvPr id="87" name="AutoShape 5">
                <a:extLst>
                  <a:ext uri="{FF2B5EF4-FFF2-40B4-BE49-F238E27FC236}">
                    <a16:creationId xmlns:a16="http://schemas.microsoft.com/office/drawing/2014/main" id="{4737E5A6-FEB0-4CD8-8AFA-4B2AEB5E7549}"/>
                  </a:ext>
                </a:extLst>
              </p:cNvPr>
              <p:cNvSpPr>
                <a:spLocks noChangeArrowheads="1"/>
              </p:cNvSpPr>
              <p:nvPr/>
            </p:nvSpPr>
            <p:spPr bwMode="gray">
              <a:xfrm>
                <a:off x="4690179" y="1174204"/>
                <a:ext cx="1553003" cy="198119"/>
              </a:xfrm>
              <a:prstGeom prst="roundRect">
                <a:avLst>
                  <a:gd name="adj" fmla="val 0"/>
                </a:avLst>
              </a:prstGeom>
              <a:solidFill>
                <a:srgbClr val="1C5E86">
                  <a:alpha val="86000"/>
                </a:srgb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9" tIns="45699" rIns="91399" bIns="45699" anchor="ctr"/>
              <a:lstStyle/>
              <a:p>
                <a:pPr algn="ctr" defTabSz="1219352" eaLnBrk="0" fontAlgn="auto" hangingPunct="0">
                  <a:spcBef>
                    <a:spcPts val="0"/>
                  </a:spcBef>
                  <a:spcAft>
                    <a:spcPts val="0"/>
                  </a:spcAft>
                  <a:defRPr/>
                </a:pPr>
                <a:r>
                  <a:rPr lang="en-US" altLang="zh-CN" sz="1000" kern="0" dirty="0">
                    <a:solidFill>
                      <a:schemeClr val="bg1"/>
                    </a:solidFill>
                    <a:latin typeface="微软雅黑" pitchFamily="34" charset="-122"/>
                    <a:ea typeface="微软雅黑" pitchFamily="34" charset="-122"/>
                    <a:cs typeface="Arial Unicode MS" pitchFamily="34" charset="-122"/>
                  </a:rPr>
                  <a:t>Control center</a:t>
                </a:r>
              </a:p>
            </p:txBody>
          </p:sp>
          <p:grpSp>
            <p:nvGrpSpPr>
              <p:cNvPr id="88" name="组合 86">
                <a:extLst>
                  <a:ext uri="{FF2B5EF4-FFF2-40B4-BE49-F238E27FC236}">
                    <a16:creationId xmlns:a16="http://schemas.microsoft.com/office/drawing/2014/main" id="{3D1CECEA-FB4B-41EB-B0D9-9D886C4789A1}"/>
                  </a:ext>
                </a:extLst>
              </p:cNvPr>
              <p:cNvGrpSpPr/>
              <p:nvPr/>
            </p:nvGrpSpPr>
            <p:grpSpPr>
              <a:xfrm>
                <a:off x="4189511" y="1480922"/>
                <a:ext cx="1210392" cy="907922"/>
                <a:chOff x="501650" y="2724469"/>
                <a:chExt cx="1577340" cy="1066398"/>
              </a:xfrm>
            </p:grpSpPr>
            <p:pic>
              <p:nvPicPr>
                <p:cNvPr id="89" name="Picture 3">
                  <a:extLst>
                    <a:ext uri="{FF2B5EF4-FFF2-40B4-BE49-F238E27FC236}">
                      <a16:creationId xmlns:a16="http://schemas.microsoft.com/office/drawing/2014/main" id="{CCB9D288-AB5A-4A59-9E65-9D22E3AA2927}"/>
                    </a:ext>
                  </a:extLst>
                </p:cNvPr>
                <p:cNvPicPr>
                  <a:picLocks noChangeAspect="1" noChangeArrowheads="1"/>
                </p:cNvPicPr>
                <p:nvPr/>
              </p:nvPicPr>
              <p:blipFill>
                <a:blip r:embed="rId10" cstate="print"/>
                <a:srcRect/>
                <a:stretch>
                  <a:fillRect/>
                </a:stretch>
              </p:blipFill>
              <p:spPr bwMode="auto">
                <a:xfrm>
                  <a:off x="501650" y="2724469"/>
                  <a:ext cx="1577340" cy="1066398"/>
                </a:xfrm>
                <a:prstGeom prst="rect">
                  <a:avLst/>
                </a:prstGeom>
                <a:noFill/>
                <a:ln w="9525">
                  <a:noFill/>
                  <a:miter lim="800000"/>
                  <a:headEnd/>
                  <a:tailEnd/>
                </a:ln>
              </p:spPr>
            </p:pic>
            <p:sp>
              <p:nvSpPr>
                <p:cNvPr id="90" name="椭圆 181">
                  <a:extLst>
                    <a:ext uri="{FF2B5EF4-FFF2-40B4-BE49-F238E27FC236}">
                      <a16:creationId xmlns:a16="http://schemas.microsoft.com/office/drawing/2014/main" id="{6172D958-D5A1-4153-B046-0306C350A269}"/>
                    </a:ext>
                  </a:extLst>
                </p:cNvPr>
                <p:cNvSpPr/>
                <p:nvPr/>
              </p:nvSpPr>
              <p:spPr bwMode="auto">
                <a:xfrm>
                  <a:off x="1126490" y="3295384"/>
                  <a:ext cx="121919" cy="145365"/>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000" b="0" i="0" u="none" strike="noStrike" cap="none" normalizeH="0" baseline="0">
                    <a:ln>
                      <a:noFill/>
                    </a:ln>
                    <a:solidFill>
                      <a:schemeClr val="tx1"/>
                    </a:solidFill>
                    <a:effectLst/>
                    <a:latin typeface="微软雅黑" pitchFamily="34" charset="-122"/>
                    <a:ea typeface="微软雅黑" pitchFamily="34" charset="-122"/>
                    <a:cs typeface="Arial Unicode MS" pitchFamily="34" charset="-122"/>
                  </a:endParaRPr>
                </a:p>
              </p:txBody>
            </p:sp>
          </p:grpSp>
        </p:grpSp>
        <p:grpSp>
          <p:nvGrpSpPr>
            <p:cNvPr id="34" name="组合 87">
              <a:extLst>
                <a:ext uri="{FF2B5EF4-FFF2-40B4-BE49-F238E27FC236}">
                  <a16:creationId xmlns:a16="http://schemas.microsoft.com/office/drawing/2014/main" id="{747F1F19-790E-455A-B71A-006C804A5D1A}"/>
                </a:ext>
              </a:extLst>
            </p:cNvPr>
            <p:cNvGrpSpPr/>
            <p:nvPr/>
          </p:nvGrpSpPr>
          <p:grpSpPr>
            <a:xfrm>
              <a:off x="60441" y="1429819"/>
              <a:ext cx="900000" cy="468000"/>
              <a:chOff x="509270" y="3714917"/>
              <a:chExt cx="1577340" cy="813435"/>
            </a:xfrm>
          </p:grpSpPr>
          <p:pic>
            <p:nvPicPr>
              <p:cNvPr id="84" name="Picture 1" descr="D:\17.信息整理\挖掘管道的图片.jpg">
                <a:extLst>
                  <a:ext uri="{FF2B5EF4-FFF2-40B4-BE49-F238E27FC236}">
                    <a16:creationId xmlns:a16="http://schemas.microsoft.com/office/drawing/2014/main" id="{2D079C16-F9DA-4B73-85BA-A39C27B4C5F7}"/>
                  </a:ext>
                </a:extLst>
              </p:cNvPr>
              <p:cNvPicPr>
                <a:picLocks noChangeAspect="1" noChangeArrowheads="1"/>
              </p:cNvPicPr>
              <p:nvPr/>
            </p:nvPicPr>
            <p:blipFill>
              <a:blip r:embed="rId11" cstate="print"/>
              <a:srcRect/>
              <a:stretch>
                <a:fillRect/>
              </a:stretch>
            </p:blipFill>
            <p:spPr bwMode="auto">
              <a:xfrm>
                <a:off x="509270" y="3714917"/>
                <a:ext cx="1577340" cy="813435"/>
              </a:xfrm>
              <a:prstGeom prst="rect">
                <a:avLst/>
              </a:prstGeom>
              <a:noFill/>
            </p:spPr>
          </p:pic>
          <p:sp>
            <p:nvSpPr>
              <p:cNvPr id="85" name="椭圆 176">
                <a:extLst>
                  <a:ext uri="{FF2B5EF4-FFF2-40B4-BE49-F238E27FC236}">
                    <a16:creationId xmlns:a16="http://schemas.microsoft.com/office/drawing/2014/main" id="{81BC83CA-BEEF-4152-A7B9-FB0E29F2D8F7}"/>
                  </a:ext>
                </a:extLst>
              </p:cNvPr>
              <p:cNvSpPr/>
              <p:nvPr/>
            </p:nvSpPr>
            <p:spPr bwMode="auto">
              <a:xfrm>
                <a:off x="1621790" y="4088449"/>
                <a:ext cx="381000" cy="33528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000" b="0" i="0" u="none" strike="noStrike" cap="none" normalizeH="0" baseline="0">
                  <a:ln>
                    <a:noFill/>
                  </a:ln>
                  <a:solidFill>
                    <a:schemeClr val="tx1"/>
                  </a:solidFill>
                  <a:effectLst/>
                  <a:latin typeface="微软雅黑" pitchFamily="34" charset="-122"/>
                  <a:ea typeface="微软雅黑" pitchFamily="34" charset="-122"/>
                  <a:cs typeface="Arial Unicode MS" pitchFamily="34" charset="-122"/>
                </a:endParaRPr>
              </a:p>
            </p:txBody>
          </p:sp>
        </p:grpSp>
        <p:grpSp>
          <p:nvGrpSpPr>
            <p:cNvPr id="36" name="组合 85">
              <a:extLst>
                <a:ext uri="{FF2B5EF4-FFF2-40B4-BE49-F238E27FC236}">
                  <a16:creationId xmlns:a16="http://schemas.microsoft.com/office/drawing/2014/main" id="{8CD1C749-69CE-4C2E-8AB5-90039D00C1B7}"/>
                </a:ext>
              </a:extLst>
            </p:cNvPr>
            <p:cNvGrpSpPr/>
            <p:nvPr/>
          </p:nvGrpSpPr>
          <p:grpSpPr>
            <a:xfrm>
              <a:off x="2812263" y="3717820"/>
              <a:ext cx="1401389" cy="866538"/>
              <a:chOff x="607538" y="3462449"/>
              <a:chExt cx="1234200" cy="995252"/>
            </a:xfrm>
          </p:grpSpPr>
          <p:sp>
            <p:nvSpPr>
              <p:cNvPr id="82" name="AutoShape 5">
                <a:extLst>
                  <a:ext uri="{FF2B5EF4-FFF2-40B4-BE49-F238E27FC236}">
                    <a16:creationId xmlns:a16="http://schemas.microsoft.com/office/drawing/2014/main" id="{7834CC3A-14CD-4E10-9158-D33F0AE25ED9}"/>
                  </a:ext>
                </a:extLst>
              </p:cNvPr>
              <p:cNvSpPr>
                <a:spLocks noChangeArrowheads="1"/>
              </p:cNvSpPr>
              <p:nvPr/>
            </p:nvSpPr>
            <p:spPr bwMode="gray">
              <a:xfrm>
                <a:off x="619327" y="3462449"/>
                <a:ext cx="1222411" cy="215788"/>
              </a:xfrm>
              <a:prstGeom prst="roundRect">
                <a:avLst>
                  <a:gd name="adj" fmla="val 9106"/>
                </a:avLst>
              </a:prstGeom>
              <a:solidFill>
                <a:srgbClr val="1C5E86">
                  <a:alpha val="86000"/>
                </a:srgb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9" tIns="45699" rIns="91399" bIns="45699" anchor="ctr"/>
              <a:lstStyle/>
              <a:p>
                <a:pPr algn="ctr" defTabSz="1216152">
                  <a:spcBef>
                    <a:spcPts val="0"/>
                  </a:spcBef>
                  <a:spcAft>
                    <a:spcPts val="0"/>
                  </a:spcAft>
                  <a:buNone/>
                </a:pPr>
                <a:r>
                  <a:rPr lang="zh-CN" altLang="en-US" sz="1000" dirty="0">
                    <a:solidFill>
                      <a:srgbClr val="FFFFFF"/>
                    </a:solidFill>
                    <a:latin typeface="Arial"/>
                    <a:cs typeface="Arial Unicode MS"/>
                  </a:rPr>
                  <a:t>Emergency response</a:t>
                </a:r>
              </a:p>
            </p:txBody>
          </p:sp>
          <p:pic>
            <p:nvPicPr>
              <p:cNvPr id="83" name="Picture 5" descr="http://yjb.shaanxi.gov.cn/uploadfile/images/20100824040206948.jpg">
                <a:extLst>
                  <a:ext uri="{FF2B5EF4-FFF2-40B4-BE49-F238E27FC236}">
                    <a16:creationId xmlns:a16="http://schemas.microsoft.com/office/drawing/2014/main" id="{F9CCB3FE-CEB7-4685-A11A-1ED05A04736D}"/>
                  </a:ext>
                </a:extLst>
              </p:cNvPr>
              <p:cNvPicPr>
                <a:picLocks noChangeAspect="1" noChangeArrowheads="1"/>
              </p:cNvPicPr>
              <p:nvPr/>
            </p:nvPicPr>
            <p:blipFill>
              <a:blip r:embed="rId12" cstate="print"/>
              <a:srcRect/>
              <a:stretch>
                <a:fillRect/>
              </a:stretch>
            </p:blipFill>
            <p:spPr bwMode="auto">
              <a:xfrm>
                <a:off x="607538" y="3676333"/>
                <a:ext cx="1228882" cy="781368"/>
              </a:xfrm>
              <a:prstGeom prst="rect">
                <a:avLst/>
              </a:prstGeom>
              <a:noFill/>
            </p:spPr>
          </p:pic>
        </p:grpSp>
        <p:sp>
          <p:nvSpPr>
            <p:cNvPr id="38" name="Line 73">
              <a:extLst>
                <a:ext uri="{FF2B5EF4-FFF2-40B4-BE49-F238E27FC236}">
                  <a16:creationId xmlns:a16="http://schemas.microsoft.com/office/drawing/2014/main" id="{7B0267F2-8FA8-4571-BAD1-41B1AA71659E}"/>
                </a:ext>
              </a:extLst>
            </p:cNvPr>
            <p:cNvSpPr>
              <a:spLocks noChangeShapeType="1"/>
            </p:cNvSpPr>
            <p:nvPr/>
          </p:nvSpPr>
          <p:spPr bwMode="auto">
            <a:xfrm>
              <a:off x="981074" y="1905001"/>
              <a:ext cx="285751" cy="590550"/>
            </a:xfrm>
            <a:prstGeom prst="line">
              <a:avLst/>
            </a:prstGeom>
            <a:noFill/>
            <a:ln w="15875">
              <a:solidFill>
                <a:srgbClr val="1C5E86"/>
              </a:solidFill>
              <a:prstDash val="solid"/>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sp>
          <p:nvSpPr>
            <p:cNvPr id="40" name="TextBox 39">
              <a:extLst>
                <a:ext uri="{FF2B5EF4-FFF2-40B4-BE49-F238E27FC236}">
                  <a16:creationId xmlns:a16="http://schemas.microsoft.com/office/drawing/2014/main" id="{15CAD76D-646D-4726-BE3B-CB8106DC65EE}"/>
                </a:ext>
              </a:extLst>
            </p:cNvPr>
            <p:cNvSpPr txBox="1"/>
            <p:nvPr/>
          </p:nvSpPr>
          <p:spPr>
            <a:xfrm>
              <a:off x="89705" y="1843461"/>
              <a:ext cx="1208300" cy="400110"/>
            </a:xfrm>
            <a:prstGeom prst="rect">
              <a:avLst/>
            </a:prstGeom>
            <a:noFill/>
          </p:spPr>
          <p:txBody>
            <a:bodyPr wrap="square" lIns="36000" rIns="36000" rtlCol="0">
              <a:spAutoFit/>
            </a:bodyPr>
            <a:lstStyle/>
            <a:p>
              <a:r>
                <a:rPr lang="zh-CN" altLang="en-US" sz="1000" dirty="0">
                  <a:latin typeface="Arial"/>
                  <a:cs typeface="Arial Unicode MS"/>
                </a:rPr>
                <a:t>Excavation </a:t>
              </a:r>
              <a:r>
                <a:rPr lang="en-US" altLang="zh-CN" sz="1000" dirty="0">
                  <a:latin typeface="Arial"/>
                  <a:cs typeface="Arial Unicode MS"/>
                </a:rPr>
                <a:t>&amp;</a:t>
              </a:r>
            </a:p>
            <a:p>
              <a:r>
                <a:rPr lang="zh-CN" altLang="en-US" sz="1000" dirty="0">
                  <a:latin typeface="Arial"/>
                  <a:cs typeface="Arial Unicode MS"/>
                </a:rPr>
                <a:t> damage</a:t>
              </a:r>
            </a:p>
          </p:txBody>
        </p:sp>
        <p:sp>
          <p:nvSpPr>
            <p:cNvPr id="42" name="TextBox 41">
              <a:extLst>
                <a:ext uri="{FF2B5EF4-FFF2-40B4-BE49-F238E27FC236}">
                  <a16:creationId xmlns:a16="http://schemas.microsoft.com/office/drawing/2014/main" id="{685AE974-895D-4BF4-A04E-EFD8E9A6F65B}"/>
                </a:ext>
              </a:extLst>
            </p:cNvPr>
            <p:cNvSpPr txBox="1"/>
            <p:nvPr/>
          </p:nvSpPr>
          <p:spPr>
            <a:xfrm>
              <a:off x="4917" y="4028874"/>
              <a:ext cx="1024639" cy="246221"/>
            </a:xfrm>
            <a:prstGeom prst="rect">
              <a:avLst/>
            </a:prstGeom>
            <a:noFill/>
          </p:spPr>
          <p:txBody>
            <a:bodyPr wrap="none" rtlCol="0">
              <a:spAutoFit/>
            </a:bodyPr>
            <a:lstStyle/>
            <a:p>
              <a:r>
                <a:rPr lang="en-US" altLang="zh-CN" sz="1000" dirty="0">
                  <a:latin typeface="微软雅黑" pitchFamily="34" charset="-122"/>
                  <a:ea typeface="微软雅黑" pitchFamily="34" charset="-122"/>
                  <a:cs typeface="Arial Unicode MS" pitchFamily="34" charset="-122"/>
                </a:rPr>
                <a:t>SCADA Alarm</a:t>
              </a:r>
              <a:endParaRPr lang="zh-CN" altLang="en-US" sz="1000" dirty="0">
                <a:latin typeface="微软雅黑" pitchFamily="34" charset="-122"/>
                <a:ea typeface="微软雅黑" pitchFamily="34" charset="-122"/>
                <a:cs typeface="Arial Unicode MS" pitchFamily="34" charset="-122"/>
              </a:endParaRPr>
            </a:p>
          </p:txBody>
        </p:sp>
        <p:sp>
          <p:nvSpPr>
            <p:cNvPr id="44" name="Text Box 88">
              <a:extLst>
                <a:ext uri="{FF2B5EF4-FFF2-40B4-BE49-F238E27FC236}">
                  <a16:creationId xmlns:a16="http://schemas.microsoft.com/office/drawing/2014/main" id="{4AF3BC59-0B89-4394-8979-F9E338E95908}"/>
                </a:ext>
              </a:extLst>
            </p:cNvPr>
            <p:cNvSpPr txBox="1">
              <a:spLocks noChangeArrowheads="1"/>
            </p:cNvSpPr>
            <p:nvPr/>
          </p:nvSpPr>
          <p:spPr bwMode="auto">
            <a:xfrm>
              <a:off x="1307799" y="3144580"/>
              <a:ext cx="1126755" cy="305482"/>
            </a:xfrm>
            <a:prstGeom prst="rect">
              <a:avLst/>
            </a:prstGeom>
            <a:noFill/>
            <a:ln w="9525" algn="ctr">
              <a:noFill/>
              <a:miter lim="800000"/>
              <a:headEnd/>
              <a:tailEnd/>
            </a:ln>
          </p:spPr>
          <p:txBody>
            <a:bodyPr wrap="square" lIns="0" tIns="0" rIns="0" bIns="0">
              <a:spAutoFit/>
            </a:bodyPr>
            <a:lstStyle/>
            <a:p>
              <a:pPr defTabSz="832104"/>
              <a:r>
                <a:rPr lang="en-US" altLang="zh-CN" sz="1000" dirty="0">
                  <a:solidFill>
                    <a:srgbClr val="003366"/>
                  </a:solidFill>
                  <a:latin typeface="Arial"/>
                  <a:cs typeface="Arial Unicode MS"/>
                </a:rPr>
                <a:t>Host systems(Pipeline Intrusion and Detection System and SCADA, etc.)</a:t>
              </a:r>
              <a:endParaRPr lang="zh-CN" altLang="en-US" sz="1000" dirty="0">
                <a:solidFill>
                  <a:srgbClr val="003366"/>
                </a:solidFill>
                <a:latin typeface="Arial"/>
                <a:cs typeface="Arial Unicode MS"/>
              </a:endParaRPr>
            </a:p>
          </p:txBody>
        </p:sp>
        <p:sp>
          <p:nvSpPr>
            <p:cNvPr id="46" name="TextBox 45">
              <a:extLst>
                <a:ext uri="{FF2B5EF4-FFF2-40B4-BE49-F238E27FC236}">
                  <a16:creationId xmlns:a16="http://schemas.microsoft.com/office/drawing/2014/main" id="{C08E37D4-47B5-4E7A-B9A2-82853930B9BB}"/>
                </a:ext>
              </a:extLst>
            </p:cNvPr>
            <p:cNvSpPr txBox="1"/>
            <p:nvPr/>
          </p:nvSpPr>
          <p:spPr>
            <a:xfrm>
              <a:off x="1841975" y="1370292"/>
              <a:ext cx="1247457" cy="400110"/>
            </a:xfrm>
            <a:prstGeom prst="rect">
              <a:avLst/>
            </a:prstGeom>
            <a:noFill/>
          </p:spPr>
          <p:txBody>
            <a:bodyPr wrap="none" rtlCol="0">
              <a:spAutoFit/>
            </a:bodyPr>
            <a:lstStyle/>
            <a:p>
              <a:r>
                <a:rPr lang="en-US" altLang="zh-CN" sz="1000" dirty="0">
                  <a:solidFill>
                    <a:srgbClr val="C00000"/>
                  </a:solidFill>
                  <a:latin typeface="Arial"/>
                  <a:cs typeface="Arial Unicode MS"/>
                </a:rPr>
                <a:t>3) </a:t>
              </a:r>
              <a:r>
                <a:rPr lang="zh-CN" altLang="en-US" sz="1000" dirty="0">
                  <a:solidFill>
                    <a:srgbClr val="C00000"/>
                  </a:solidFill>
                  <a:latin typeface="Arial"/>
                  <a:cs typeface="Arial Unicode MS"/>
                </a:rPr>
                <a:t>Linkage with </a:t>
              </a:r>
              <a:endParaRPr lang="en-US" altLang="zh-CN" sz="1000" dirty="0">
                <a:solidFill>
                  <a:srgbClr val="C00000"/>
                </a:solidFill>
                <a:latin typeface="Arial"/>
                <a:cs typeface="Arial Unicode MS"/>
              </a:endParaRPr>
            </a:p>
            <a:p>
              <a:r>
                <a:rPr lang="zh-CN" altLang="en-US" sz="1000" dirty="0">
                  <a:solidFill>
                    <a:srgbClr val="C00000"/>
                  </a:solidFill>
                  <a:latin typeface="Arial"/>
                  <a:cs typeface="Arial Unicode MS"/>
                </a:rPr>
                <a:t>the nearby camera</a:t>
              </a:r>
            </a:p>
          </p:txBody>
        </p:sp>
        <p:sp>
          <p:nvSpPr>
            <p:cNvPr id="61" name="矩形 152">
              <a:extLst>
                <a:ext uri="{FF2B5EF4-FFF2-40B4-BE49-F238E27FC236}">
                  <a16:creationId xmlns:a16="http://schemas.microsoft.com/office/drawing/2014/main" id="{7D8A250B-B45A-4DA2-99F8-BB4672D73A6A}"/>
                </a:ext>
              </a:extLst>
            </p:cNvPr>
            <p:cNvSpPr/>
            <p:nvPr/>
          </p:nvSpPr>
          <p:spPr>
            <a:xfrm>
              <a:off x="3053377" y="4587098"/>
              <a:ext cx="1076325" cy="246221"/>
            </a:xfrm>
            <a:prstGeom prst="rect">
              <a:avLst/>
            </a:prstGeom>
          </p:spPr>
          <p:txBody>
            <a:bodyPr wrap="square">
              <a:spAutoFit/>
            </a:bodyPr>
            <a:lstStyle/>
            <a:p>
              <a:r>
                <a:rPr lang="en-US" altLang="zh-CN" sz="1000" dirty="0">
                  <a:solidFill>
                    <a:srgbClr val="C00000"/>
                  </a:solidFill>
                  <a:latin typeface="Arial"/>
                  <a:cs typeface="Arial Unicode MS"/>
                </a:rPr>
                <a:t>(5)</a:t>
              </a:r>
              <a:r>
                <a:rPr lang="zh-CN" altLang="en-US" sz="1000" dirty="0">
                  <a:solidFill>
                    <a:srgbClr val="C00000"/>
                  </a:solidFill>
                  <a:latin typeface="Arial"/>
                  <a:cs typeface="Arial Unicode MS"/>
                </a:rPr>
                <a:t> Site repair</a:t>
              </a:r>
            </a:p>
          </p:txBody>
        </p:sp>
        <p:sp>
          <p:nvSpPr>
            <p:cNvPr id="62" name="矩形 153">
              <a:extLst>
                <a:ext uri="{FF2B5EF4-FFF2-40B4-BE49-F238E27FC236}">
                  <a16:creationId xmlns:a16="http://schemas.microsoft.com/office/drawing/2014/main" id="{C3B9C77E-0F02-4C1C-91A8-1F2E5943B9E7}"/>
                </a:ext>
              </a:extLst>
            </p:cNvPr>
            <p:cNvSpPr/>
            <p:nvPr/>
          </p:nvSpPr>
          <p:spPr>
            <a:xfrm>
              <a:off x="4417308" y="3098710"/>
              <a:ext cx="1123465" cy="427675"/>
            </a:xfrm>
            <a:prstGeom prst="rect">
              <a:avLst/>
            </a:prstGeom>
          </p:spPr>
          <p:txBody>
            <a:bodyPr wrap="square" lIns="36000" rIns="36000">
              <a:spAutoFit/>
            </a:bodyPr>
            <a:lstStyle/>
            <a:p>
              <a:r>
                <a:rPr lang="en-US" altLang="zh-CN" sz="1200" dirty="0">
                  <a:solidFill>
                    <a:srgbClr val="C00000"/>
                  </a:solidFill>
                  <a:latin typeface="Times New Roman" panose="02020603050405020304" pitchFamily="18" charset="0"/>
                  <a:ea typeface="微软雅黑" pitchFamily="34" charset="-122"/>
                  <a:cs typeface="Times New Roman" panose="02020603050405020304" pitchFamily="18" charset="0"/>
                </a:rPr>
                <a:t>4) Intelligent analysis, acknowledgment, and dispatching</a:t>
              </a:r>
            </a:p>
          </p:txBody>
        </p:sp>
        <p:sp>
          <p:nvSpPr>
            <p:cNvPr id="63" name="TextBox 62">
              <a:extLst>
                <a:ext uri="{FF2B5EF4-FFF2-40B4-BE49-F238E27FC236}">
                  <a16:creationId xmlns:a16="http://schemas.microsoft.com/office/drawing/2014/main" id="{29C0EE70-0F5E-46A1-9A01-E30AAF55A5A9}"/>
                </a:ext>
              </a:extLst>
            </p:cNvPr>
            <p:cNvSpPr txBox="1"/>
            <p:nvPr/>
          </p:nvSpPr>
          <p:spPr>
            <a:xfrm>
              <a:off x="1144187" y="2088331"/>
              <a:ext cx="1544012" cy="400110"/>
            </a:xfrm>
            <a:prstGeom prst="rect">
              <a:avLst/>
            </a:prstGeom>
            <a:noFill/>
          </p:spPr>
          <p:txBody>
            <a:bodyPr wrap="none" rtlCol="0">
              <a:spAutoFit/>
            </a:bodyPr>
            <a:lstStyle/>
            <a:p>
              <a:r>
                <a:rPr lang="en-US" altLang="zh-CN" sz="1000" dirty="0">
                  <a:solidFill>
                    <a:srgbClr val="C00000"/>
                  </a:solidFill>
                  <a:latin typeface="Arial"/>
                  <a:cs typeface="Arial Unicode MS"/>
                </a:rPr>
                <a:t>(2) </a:t>
              </a:r>
              <a:r>
                <a:rPr lang="zh-CN" altLang="en-US" sz="1000" dirty="0">
                  <a:solidFill>
                    <a:srgbClr val="C00000"/>
                  </a:solidFill>
                  <a:latin typeface="Arial"/>
                  <a:cs typeface="Arial Unicode MS"/>
                </a:rPr>
                <a:t>Signal collection,</a:t>
              </a:r>
            </a:p>
            <a:p>
              <a:r>
                <a:rPr lang="zh-CN" altLang="en-US" sz="1000" dirty="0">
                  <a:solidFill>
                    <a:srgbClr val="C00000"/>
                  </a:solidFill>
                  <a:latin typeface="Arial"/>
                  <a:cs typeface="Arial Unicode MS"/>
                </a:rPr>
                <a:t>identification, and report</a:t>
              </a:r>
            </a:p>
          </p:txBody>
        </p:sp>
        <p:pic>
          <p:nvPicPr>
            <p:cNvPr id="64" name="Picture 2">
              <a:extLst>
                <a:ext uri="{FF2B5EF4-FFF2-40B4-BE49-F238E27FC236}">
                  <a16:creationId xmlns:a16="http://schemas.microsoft.com/office/drawing/2014/main" id="{B7FF2AFD-A2B6-4FBD-BB5F-6EC43EB65133}"/>
                </a:ext>
              </a:extLst>
            </p:cNvPr>
            <p:cNvPicPr>
              <a:picLocks noChangeAspect="1" noChangeArrowheads="1"/>
            </p:cNvPicPr>
            <p:nvPr/>
          </p:nvPicPr>
          <p:blipFill>
            <a:blip r:embed="rId13" cstate="print"/>
            <a:srcRect/>
            <a:stretch>
              <a:fillRect/>
            </a:stretch>
          </p:blipFill>
          <p:spPr bwMode="auto">
            <a:xfrm>
              <a:off x="1160111" y="2514193"/>
              <a:ext cx="401322" cy="502396"/>
            </a:xfrm>
            <a:prstGeom prst="rect">
              <a:avLst/>
            </a:prstGeom>
            <a:noFill/>
            <a:ln w="9525">
              <a:noFill/>
              <a:miter lim="800000"/>
              <a:headEnd/>
              <a:tailEnd/>
            </a:ln>
          </p:spPr>
        </p:pic>
        <p:sp>
          <p:nvSpPr>
            <p:cNvPr id="65" name="Line 73">
              <a:extLst>
                <a:ext uri="{FF2B5EF4-FFF2-40B4-BE49-F238E27FC236}">
                  <a16:creationId xmlns:a16="http://schemas.microsoft.com/office/drawing/2014/main" id="{D5B8FC24-4FAE-4017-AC2C-FDB2ED6CA4B8}"/>
                </a:ext>
              </a:extLst>
            </p:cNvPr>
            <p:cNvSpPr>
              <a:spLocks noChangeShapeType="1"/>
            </p:cNvSpPr>
            <p:nvPr/>
          </p:nvSpPr>
          <p:spPr bwMode="auto">
            <a:xfrm flipV="1">
              <a:off x="971550" y="3000375"/>
              <a:ext cx="257175" cy="171450"/>
            </a:xfrm>
            <a:prstGeom prst="line">
              <a:avLst/>
            </a:prstGeom>
            <a:noFill/>
            <a:ln w="15875">
              <a:solidFill>
                <a:srgbClr val="1C5E86"/>
              </a:solidFill>
              <a:prstDash val="solid"/>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pic>
          <p:nvPicPr>
            <p:cNvPr id="66" name="Picture 2" descr="http://images.cps.com.cn/uploadfile/2010/0426/20100426023534229.jpg">
              <a:extLst>
                <a:ext uri="{FF2B5EF4-FFF2-40B4-BE49-F238E27FC236}">
                  <a16:creationId xmlns:a16="http://schemas.microsoft.com/office/drawing/2014/main" id="{88771233-0F26-4DBA-BA97-546DF7B637DE}"/>
                </a:ext>
              </a:extLst>
            </p:cNvPr>
            <p:cNvPicPr>
              <a:picLocks noChangeArrowheads="1"/>
            </p:cNvPicPr>
            <p:nvPr/>
          </p:nvPicPr>
          <p:blipFill>
            <a:blip r:embed="rId14" cstate="print"/>
            <a:srcRect/>
            <a:stretch>
              <a:fillRect/>
            </a:stretch>
          </p:blipFill>
          <p:spPr bwMode="auto">
            <a:xfrm>
              <a:off x="60440" y="2183547"/>
              <a:ext cx="900000" cy="468000"/>
            </a:xfrm>
            <a:prstGeom prst="rect">
              <a:avLst/>
            </a:prstGeom>
            <a:noFill/>
          </p:spPr>
        </p:pic>
        <p:sp>
          <p:nvSpPr>
            <p:cNvPr id="67" name="Line 73">
              <a:extLst>
                <a:ext uri="{FF2B5EF4-FFF2-40B4-BE49-F238E27FC236}">
                  <a16:creationId xmlns:a16="http://schemas.microsoft.com/office/drawing/2014/main" id="{DC983762-65E1-45CB-A0AC-65012FF9B7C2}"/>
                </a:ext>
              </a:extLst>
            </p:cNvPr>
            <p:cNvSpPr>
              <a:spLocks noChangeShapeType="1"/>
            </p:cNvSpPr>
            <p:nvPr/>
          </p:nvSpPr>
          <p:spPr bwMode="auto">
            <a:xfrm>
              <a:off x="888648" y="2545498"/>
              <a:ext cx="292452" cy="207228"/>
            </a:xfrm>
            <a:prstGeom prst="line">
              <a:avLst/>
            </a:prstGeom>
            <a:noFill/>
            <a:ln w="15875">
              <a:solidFill>
                <a:srgbClr val="1C5E86"/>
              </a:solidFill>
              <a:prstDash val="solid"/>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sp>
          <p:nvSpPr>
            <p:cNvPr id="68" name="TextBox 67">
              <a:extLst>
                <a:ext uri="{FF2B5EF4-FFF2-40B4-BE49-F238E27FC236}">
                  <a16:creationId xmlns:a16="http://schemas.microsoft.com/office/drawing/2014/main" id="{B090F96D-3036-4A89-B8DD-A0E8B4A879DB}"/>
                </a:ext>
              </a:extLst>
            </p:cNvPr>
            <p:cNvSpPr txBox="1"/>
            <p:nvPr/>
          </p:nvSpPr>
          <p:spPr>
            <a:xfrm>
              <a:off x="-63949" y="2646349"/>
              <a:ext cx="1226618" cy="246221"/>
            </a:xfrm>
            <a:prstGeom prst="rect">
              <a:avLst/>
            </a:prstGeom>
            <a:noFill/>
          </p:spPr>
          <p:txBody>
            <a:bodyPr wrap="none" rtlCol="0">
              <a:spAutoFit/>
            </a:bodyPr>
            <a:lstStyle/>
            <a:p>
              <a:r>
                <a:rPr lang="zh-CN" altLang="en-US" sz="1000" dirty="0">
                  <a:latin typeface="Arial"/>
                  <a:cs typeface="Arial Unicode MS"/>
                </a:rPr>
                <a:t>Perimeter defense</a:t>
              </a:r>
            </a:p>
          </p:txBody>
        </p:sp>
        <p:sp>
          <p:nvSpPr>
            <p:cNvPr id="69" name="TextBox 68">
              <a:extLst>
                <a:ext uri="{FF2B5EF4-FFF2-40B4-BE49-F238E27FC236}">
                  <a16:creationId xmlns:a16="http://schemas.microsoft.com/office/drawing/2014/main" id="{67CCC979-5967-4559-93F5-91C46CCBD55D}"/>
                </a:ext>
              </a:extLst>
            </p:cNvPr>
            <p:cNvSpPr txBox="1"/>
            <p:nvPr/>
          </p:nvSpPr>
          <p:spPr>
            <a:xfrm>
              <a:off x="-76530" y="3322128"/>
              <a:ext cx="1309974" cy="246221"/>
            </a:xfrm>
            <a:prstGeom prst="rect">
              <a:avLst/>
            </a:prstGeom>
            <a:noFill/>
          </p:spPr>
          <p:txBody>
            <a:bodyPr wrap="none" rtlCol="0">
              <a:spAutoFit/>
            </a:bodyPr>
            <a:lstStyle/>
            <a:p>
              <a:r>
                <a:rPr lang="zh-CN" altLang="en-US" sz="1000" dirty="0">
                  <a:latin typeface="Arial"/>
                  <a:cs typeface="Arial Unicode MS"/>
                </a:rPr>
                <a:t>Oil and gas leakage</a:t>
              </a:r>
            </a:p>
          </p:txBody>
        </p:sp>
        <p:sp>
          <p:nvSpPr>
            <p:cNvPr id="70" name="TextBox 69">
              <a:extLst>
                <a:ext uri="{FF2B5EF4-FFF2-40B4-BE49-F238E27FC236}">
                  <a16:creationId xmlns:a16="http://schemas.microsoft.com/office/drawing/2014/main" id="{A6B103E8-70C7-4AD8-94D7-1E8CE9E2443F}"/>
                </a:ext>
              </a:extLst>
            </p:cNvPr>
            <p:cNvSpPr txBox="1"/>
            <p:nvPr/>
          </p:nvSpPr>
          <p:spPr>
            <a:xfrm>
              <a:off x="-6181" y="4218210"/>
              <a:ext cx="1122423" cy="253916"/>
            </a:xfrm>
            <a:prstGeom prst="rect">
              <a:avLst/>
            </a:prstGeom>
            <a:noFill/>
          </p:spPr>
          <p:txBody>
            <a:bodyPr wrap="none" rtlCol="0">
              <a:spAutoFit/>
            </a:bodyPr>
            <a:lstStyle/>
            <a:p>
              <a:r>
                <a:rPr lang="en-US" altLang="zh-CN" sz="1050" dirty="0">
                  <a:solidFill>
                    <a:srgbClr val="C00000"/>
                  </a:solidFill>
                  <a:latin typeface="Arial"/>
                  <a:cs typeface="Arial Unicode MS"/>
                </a:rPr>
                <a:t>(1)</a:t>
              </a:r>
              <a:r>
                <a:rPr lang="zh-CN" altLang="en-US" sz="1050" dirty="0">
                  <a:solidFill>
                    <a:srgbClr val="C00000"/>
                  </a:solidFill>
                  <a:latin typeface="Arial"/>
                  <a:cs typeface="Arial Unicode MS"/>
                </a:rPr>
                <a:t> Site incident</a:t>
              </a:r>
            </a:p>
          </p:txBody>
        </p:sp>
        <p:sp>
          <p:nvSpPr>
            <p:cNvPr id="71" name="Line 74">
              <a:extLst>
                <a:ext uri="{FF2B5EF4-FFF2-40B4-BE49-F238E27FC236}">
                  <a16:creationId xmlns:a16="http://schemas.microsoft.com/office/drawing/2014/main" id="{F2142B77-B6EB-4EDE-AA87-47A11E1551F1}"/>
                </a:ext>
              </a:extLst>
            </p:cNvPr>
            <p:cNvSpPr>
              <a:spLocks noChangeShapeType="1"/>
            </p:cNvSpPr>
            <p:nvPr/>
          </p:nvSpPr>
          <p:spPr bwMode="auto">
            <a:xfrm flipV="1">
              <a:off x="3286125" y="2838450"/>
              <a:ext cx="381000" cy="0"/>
            </a:xfrm>
            <a:prstGeom prst="line">
              <a:avLst/>
            </a:prstGeom>
            <a:noFill/>
            <a:ln w="28575">
              <a:solidFill>
                <a:srgbClr val="1C5E86"/>
              </a:solidFill>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grpSp>
          <p:nvGrpSpPr>
            <p:cNvPr id="72" name="组合 148">
              <a:extLst>
                <a:ext uri="{FF2B5EF4-FFF2-40B4-BE49-F238E27FC236}">
                  <a16:creationId xmlns:a16="http://schemas.microsoft.com/office/drawing/2014/main" id="{8A744682-D58A-4678-8581-1070DE2447C8}"/>
                </a:ext>
              </a:extLst>
            </p:cNvPr>
            <p:cNvGrpSpPr/>
            <p:nvPr/>
          </p:nvGrpSpPr>
          <p:grpSpPr>
            <a:xfrm>
              <a:off x="60440" y="3591309"/>
              <a:ext cx="900000" cy="468000"/>
              <a:chOff x="929717" y="3751949"/>
              <a:chExt cx="1035007" cy="624887"/>
            </a:xfrm>
          </p:grpSpPr>
          <p:pic>
            <p:nvPicPr>
              <p:cNvPr id="78" name="Picture 3">
                <a:extLst>
                  <a:ext uri="{FF2B5EF4-FFF2-40B4-BE49-F238E27FC236}">
                    <a16:creationId xmlns:a16="http://schemas.microsoft.com/office/drawing/2014/main" id="{2A7124BF-3F0F-4379-91D0-3DAEDCD835C1}"/>
                  </a:ext>
                </a:extLst>
              </p:cNvPr>
              <p:cNvPicPr>
                <a:picLocks noChangeAspect="1" noChangeArrowheads="1"/>
              </p:cNvPicPr>
              <p:nvPr/>
            </p:nvPicPr>
            <p:blipFill>
              <a:blip r:embed="rId15" cstate="print"/>
              <a:srcRect/>
              <a:stretch>
                <a:fillRect/>
              </a:stretch>
            </p:blipFill>
            <p:spPr bwMode="auto">
              <a:xfrm>
                <a:off x="929717" y="3751949"/>
                <a:ext cx="1035007" cy="624887"/>
              </a:xfrm>
              <a:prstGeom prst="rect">
                <a:avLst/>
              </a:prstGeom>
              <a:noFill/>
              <a:ln w="9525">
                <a:noFill/>
                <a:miter lim="800000"/>
                <a:headEnd/>
                <a:tailEnd/>
              </a:ln>
            </p:spPr>
          </p:pic>
          <p:grpSp>
            <p:nvGrpSpPr>
              <p:cNvPr id="79" name="组合 147">
                <a:extLst>
                  <a:ext uri="{FF2B5EF4-FFF2-40B4-BE49-F238E27FC236}">
                    <a16:creationId xmlns:a16="http://schemas.microsoft.com/office/drawing/2014/main" id="{9BE5CCCD-61AB-4822-9E56-5F3ECA46224D}"/>
                  </a:ext>
                </a:extLst>
              </p:cNvPr>
              <p:cNvGrpSpPr/>
              <p:nvPr/>
            </p:nvGrpSpPr>
            <p:grpSpPr>
              <a:xfrm>
                <a:off x="1000897" y="3842952"/>
                <a:ext cx="716692" cy="370702"/>
                <a:chOff x="234778" y="4386649"/>
                <a:chExt cx="691978" cy="296562"/>
              </a:xfrm>
            </p:grpSpPr>
            <p:sp>
              <p:nvSpPr>
                <p:cNvPr id="80" name="爆炸形 1 171">
                  <a:extLst>
                    <a:ext uri="{FF2B5EF4-FFF2-40B4-BE49-F238E27FC236}">
                      <a16:creationId xmlns:a16="http://schemas.microsoft.com/office/drawing/2014/main" id="{BD373441-4327-4673-A7D5-9C04E4E8EB0F}"/>
                    </a:ext>
                  </a:extLst>
                </p:cNvPr>
                <p:cNvSpPr/>
                <p:nvPr/>
              </p:nvSpPr>
              <p:spPr bwMode="auto">
                <a:xfrm>
                  <a:off x="234778" y="4386649"/>
                  <a:ext cx="691978" cy="296562"/>
                </a:xfrm>
                <a:prstGeom prst="irregularSeal1">
                  <a:avLst/>
                </a:prstGeom>
                <a:solidFill>
                  <a:schemeClr val="tx2">
                    <a:lumMod val="60000"/>
                    <a:lumOff val="4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a:ln>
                      <a:noFill/>
                    </a:ln>
                    <a:solidFill>
                      <a:schemeClr val="tx1"/>
                    </a:solidFill>
                    <a:effectLst/>
                    <a:latin typeface="Arial" charset="0"/>
                    <a:ea typeface="宋体" charset="-122"/>
                  </a:endParaRPr>
                </a:p>
              </p:txBody>
            </p:sp>
            <p:sp>
              <p:nvSpPr>
                <p:cNvPr id="81" name="TextBox 80">
                  <a:extLst>
                    <a:ext uri="{FF2B5EF4-FFF2-40B4-BE49-F238E27FC236}">
                      <a16:creationId xmlns:a16="http://schemas.microsoft.com/office/drawing/2014/main" id="{008D4E7D-2BAF-4496-9048-5833B4662248}"/>
                    </a:ext>
                  </a:extLst>
                </p:cNvPr>
                <p:cNvSpPr txBox="1"/>
                <p:nvPr/>
              </p:nvSpPr>
              <p:spPr>
                <a:xfrm>
                  <a:off x="407773" y="4436072"/>
                  <a:ext cx="478104" cy="180819"/>
                </a:xfrm>
                <a:prstGeom prst="rect">
                  <a:avLst/>
                </a:prstGeom>
                <a:noFill/>
              </p:spPr>
              <p:txBody>
                <a:bodyPr wrap="square" lIns="0" tIns="0" rIns="0" bIns="0" rtlCol="0">
                  <a:spAutoFit/>
                </a:bodyPr>
                <a:lstStyle/>
                <a:p>
                  <a:r>
                    <a:rPr lang="en-US" altLang="zh-CN" sz="1100" b="1" dirty="0">
                      <a:solidFill>
                        <a:schemeClr val="bg1"/>
                      </a:solidFill>
                    </a:rPr>
                    <a:t>Alarm</a:t>
                  </a:r>
                  <a:endParaRPr lang="zh-CN" altLang="en-US" sz="1100" b="1" dirty="0">
                    <a:solidFill>
                      <a:schemeClr val="bg1"/>
                    </a:solidFill>
                  </a:endParaRPr>
                </a:p>
              </p:txBody>
            </p:sp>
          </p:grpSp>
        </p:grpSp>
        <p:grpSp>
          <p:nvGrpSpPr>
            <p:cNvPr id="73" name="组合 149">
              <a:extLst>
                <a:ext uri="{FF2B5EF4-FFF2-40B4-BE49-F238E27FC236}">
                  <a16:creationId xmlns:a16="http://schemas.microsoft.com/office/drawing/2014/main" id="{C00F160A-8FE3-41C7-BD43-19418817EABE}"/>
                </a:ext>
              </a:extLst>
            </p:cNvPr>
            <p:cNvGrpSpPr/>
            <p:nvPr/>
          </p:nvGrpSpPr>
          <p:grpSpPr>
            <a:xfrm>
              <a:off x="60441" y="2873219"/>
              <a:ext cx="900000" cy="468000"/>
              <a:chOff x="501650" y="1888394"/>
              <a:chExt cx="1387791" cy="800514"/>
            </a:xfrm>
          </p:grpSpPr>
          <p:pic>
            <p:nvPicPr>
              <p:cNvPr id="76" name="Picture 8">
                <a:extLst>
                  <a:ext uri="{FF2B5EF4-FFF2-40B4-BE49-F238E27FC236}">
                    <a16:creationId xmlns:a16="http://schemas.microsoft.com/office/drawing/2014/main" id="{8032D344-2F0D-4E96-BA01-21BD38741030}"/>
                  </a:ext>
                </a:extLst>
              </p:cNvPr>
              <p:cNvPicPr>
                <a:picLocks noChangeAspect="1" noChangeArrowheads="1"/>
              </p:cNvPicPr>
              <p:nvPr/>
            </p:nvPicPr>
            <p:blipFill>
              <a:blip r:embed="rId16" cstate="print"/>
              <a:srcRect/>
              <a:stretch>
                <a:fillRect/>
              </a:stretch>
            </p:blipFill>
            <p:spPr bwMode="auto">
              <a:xfrm>
                <a:off x="501650" y="1888394"/>
                <a:ext cx="1387791" cy="800514"/>
              </a:xfrm>
              <a:prstGeom prst="rect">
                <a:avLst/>
              </a:prstGeom>
              <a:noFill/>
              <a:ln w="9525">
                <a:noFill/>
                <a:miter lim="800000"/>
                <a:headEnd/>
                <a:tailEnd/>
              </a:ln>
            </p:spPr>
          </p:pic>
          <p:sp>
            <p:nvSpPr>
              <p:cNvPr id="77" name="椭圆 168">
                <a:extLst>
                  <a:ext uri="{FF2B5EF4-FFF2-40B4-BE49-F238E27FC236}">
                    <a16:creationId xmlns:a16="http://schemas.microsoft.com/office/drawing/2014/main" id="{F9BA9ECD-5289-4180-8215-B76763D329A2}"/>
                  </a:ext>
                </a:extLst>
              </p:cNvPr>
              <p:cNvSpPr/>
              <p:nvPr/>
            </p:nvSpPr>
            <p:spPr bwMode="auto">
              <a:xfrm>
                <a:off x="1020761" y="2250440"/>
                <a:ext cx="381000" cy="33528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000" b="0" i="0" u="none" strike="noStrike" cap="none" normalizeH="0" baseline="0">
                  <a:ln>
                    <a:noFill/>
                  </a:ln>
                  <a:solidFill>
                    <a:schemeClr val="tx1"/>
                  </a:solidFill>
                  <a:effectLst/>
                  <a:latin typeface="微软雅黑" pitchFamily="34" charset="-122"/>
                  <a:ea typeface="微软雅黑" pitchFamily="34" charset="-122"/>
                  <a:cs typeface="Arial Unicode MS" pitchFamily="34" charset="-122"/>
                </a:endParaRPr>
              </a:p>
            </p:txBody>
          </p:sp>
        </p:grpSp>
        <p:sp>
          <p:nvSpPr>
            <p:cNvPr id="74" name="Line 74">
              <a:extLst>
                <a:ext uri="{FF2B5EF4-FFF2-40B4-BE49-F238E27FC236}">
                  <a16:creationId xmlns:a16="http://schemas.microsoft.com/office/drawing/2014/main" id="{34AAB35F-34CD-45B4-B67E-14F6B77269B1}"/>
                </a:ext>
              </a:extLst>
            </p:cNvPr>
            <p:cNvSpPr>
              <a:spLocks noChangeShapeType="1"/>
            </p:cNvSpPr>
            <p:nvPr/>
          </p:nvSpPr>
          <p:spPr bwMode="auto">
            <a:xfrm flipH="1">
              <a:off x="1057275" y="4324350"/>
              <a:ext cx="1609724" cy="9526"/>
            </a:xfrm>
            <a:prstGeom prst="line">
              <a:avLst/>
            </a:prstGeom>
            <a:noFill/>
            <a:ln w="28575">
              <a:solidFill>
                <a:srgbClr val="1C5E86"/>
              </a:solidFill>
              <a:prstDash val="dash"/>
              <a:round/>
              <a:headEnd type="none"/>
              <a:tailEnd type="arrow"/>
            </a:ln>
            <a:effectLst/>
          </p:spPr>
          <p:txBody>
            <a:bodyPr/>
            <a:lstStyle/>
            <a:p>
              <a:endParaRPr lang="zh-CN" altLang="en-US" sz="1000">
                <a:latin typeface="微软雅黑" pitchFamily="34" charset="-122"/>
                <a:ea typeface="微软雅黑" pitchFamily="34" charset="-122"/>
                <a:cs typeface="Arial Unicode MS" pitchFamily="34" charset="-122"/>
              </a:endParaRPr>
            </a:p>
          </p:txBody>
        </p:sp>
      </p:grpSp>
      <p:sp>
        <p:nvSpPr>
          <p:cNvPr id="98" name="TextBox 97">
            <a:extLst>
              <a:ext uri="{FF2B5EF4-FFF2-40B4-BE49-F238E27FC236}">
                <a16:creationId xmlns:a16="http://schemas.microsoft.com/office/drawing/2014/main" id="{9F4C7B36-9306-438F-B8D8-8C5DC371B474}"/>
              </a:ext>
            </a:extLst>
          </p:cNvPr>
          <p:cNvSpPr txBox="1"/>
          <p:nvPr/>
        </p:nvSpPr>
        <p:spPr>
          <a:xfrm>
            <a:off x="8154508" y="697862"/>
            <a:ext cx="3331633" cy="369332"/>
          </a:xfrm>
          <a:prstGeom prst="rect">
            <a:avLst/>
          </a:prstGeom>
          <a:noFill/>
        </p:spPr>
        <p:txBody>
          <a:bodyPr wrap="square">
            <a:spAutoFit/>
          </a:bodyPr>
          <a:lstStyle/>
          <a:p>
            <a:r>
              <a:rPr lang="zh-CN" altLang="en-US" sz="1800" b="1" i="0" dirty="0">
                <a:solidFill>
                  <a:srgbClr val="000000">
                    <a:lumMod val="95000"/>
                    <a:lumOff val="5000"/>
                  </a:srgbClr>
                </a:solidFill>
                <a:latin typeface="Times New Roman" panose="02020603050405020304" pitchFamily="18" charset="0"/>
                <a:cs typeface="Times New Roman" panose="02020603050405020304" pitchFamily="18" charset="0"/>
              </a:rPr>
              <a:t>Identify the incident type</a:t>
            </a:r>
            <a:endParaRPr lang="en-US"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0E1EF05-CDE9-43FE-BF26-C15E8DBF6FB5}"/>
              </a:ext>
            </a:extLst>
          </p:cNvPr>
          <p:cNvGrpSpPr/>
          <p:nvPr/>
        </p:nvGrpSpPr>
        <p:grpSpPr>
          <a:xfrm>
            <a:off x="7525148" y="1069519"/>
            <a:ext cx="4377624" cy="2809343"/>
            <a:chOff x="7525149" y="1069519"/>
            <a:chExt cx="2660919" cy="1707646"/>
          </a:xfrm>
        </p:grpSpPr>
        <p:pic>
          <p:nvPicPr>
            <p:cNvPr id="99" name="Picture 13">
              <a:extLst>
                <a:ext uri="{FF2B5EF4-FFF2-40B4-BE49-F238E27FC236}">
                  <a16:creationId xmlns:a16="http://schemas.microsoft.com/office/drawing/2014/main" id="{6F4C9CE7-FE88-4C8E-9211-DA6074E5703B}"/>
                </a:ext>
              </a:extLst>
            </p:cNvPr>
            <p:cNvPicPr>
              <a:picLocks noChangeAspect="1" noChangeArrowheads="1"/>
            </p:cNvPicPr>
            <p:nvPr/>
          </p:nvPicPr>
          <p:blipFill>
            <a:blip r:embed="rId17" cstate="print"/>
            <a:srcRect/>
            <a:stretch>
              <a:fillRect/>
            </a:stretch>
          </p:blipFill>
          <p:spPr bwMode="auto">
            <a:xfrm>
              <a:off x="7525149" y="1629027"/>
              <a:ext cx="1822001" cy="270063"/>
            </a:xfrm>
            <a:prstGeom prst="rect">
              <a:avLst/>
            </a:prstGeom>
            <a:noFill/>
            <a:ln w="9525">
              <a:noFill/>
              <a:miter lim="800000"/>
              <a:headEnd/>
              <a:tailEnd/>
            </a:ln>
          </p:spPr>
        </p:pic>
        <p:sp>
          <p:nvSpPr>
            <p:cNvPr id="100" name="AutoShape 5">
              <a:extLst>
                <a:ext uri="{FF2B5EF4-FFF2-40B4-BE49-F238E27FC236}">
                  <a16:creationId xmlns:a16="http://schemas.microsoft.com/office/drawing/2014/main" id="{C4A5C142-8AD6-4D78-82E6-8B9C5B5B3E79}"/>
                </a:ext>
              </a:extLst>
            </p:cNvPr>
            <p:cNvSpPr>
              <a:spLocks noChangeArrowheads="1"/>
            </p:cNvSpPr>
            <p:nvPr/>
          </p:nvSpPr>
          <p:spPr bwMode="gray">
            <a:xfrm>
              <a:off x="7553617" y="1069519"/>
              <a:ext cx="1193295" cy="180977"/>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9" tIns="45699" rIns="91399" bIns="45699" anchor="ctr"/>
            <a:lstStyle/>
            <a:p>
              <a:pPr algn="ctr" defTabSz="1216152">
                <a:spcBef>
                  <a:spcPts val="0"/>
                </a:spcBef>
                <a:spcAft>
                  <a:spcPts val="0"/>
                </a:spcAft>
                <a:buNone/>
              </a:pPr>
              <a:r>
                <a:rPr lang="zh-CN" altLang="en-US" sz="1400" b="0" i="0" dirty="0">
                  <a:solidFill>
                    <a:srgbClr val="FFFFFF"/>
                  </a:solidFill>
                  <a:latin typeface="Arial"/>
                  <a:cs typeface="Arial"/>
                </a:rPr>
                <a:t>Oil pipeline</a:t>
              </a:r>
            </a:p>
          </p:txBody>
        </p:sp>
        <p:sp>
          <p:nvSpPr>
            <p:cNvPr id="101" name="AutoShape 5">
              <a:extLst>
                <a:ext uri="{FF2B5EF4-FFF2-40B4-BE49-F238E27FC236}">
                  <a16:creationId xmlns:a16="http://schemas.microsoft.com/office/drawing/2014/main" id="{FA4BC9F4-A28A-48B9-9D23-0947C04848CB}"/>
                </a:ext>
              </a:extLst>
            </p:cNvPr>
            <p:cNvSpPr>
              <a:spLocks noChangeArrowheads="1"/>
            </p:cNvSpPr>
            <p:nvPr/>
          </p:nvSpPr>
          <p:spPr bwMode="gray">
            <a:xfrm>
              <a:off x="7544092" y="1888684"/>
              <a:ext cx="1193295" cy="161912"/>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9" tIns="45699" rIns="91399" bIns="45699" anchor="ctr"/>
            <a:lstStyle/>
            <a:p>
              <a:pPr algn="ctr" defTabSz="1216152">
                <a:spcBef>
                  <a:spcPts val="0"/>
                </a:spcBef>
                <a:spcAft>
                  <a:spcPts val="0"/>
                </a:spcAft>
                <a:buNone/>
              </a:pPr>
              <a:r>
                <a:rPr lang="zh-CN" altLang="en-US" sz="1400" b="0" i="0" dirty="0">
                  <a:solidFill>
                    <a:srgbClr val="FFFFFF"/>
                  </a:solidFill>
                  <a:latin typeface="Arial"/>
                  <a:cs typeface="Arial"/>
                </a:rPr>
                <a:t>Natural gas pipeline</a:t>
              </a:r>
            </a:p>
          </p:txBody>
        </p:sp>
        <p:pic>
          <p:nvPicPr>
            <p:cNvPr id="102" name="Picture 14">
              <a:extLst>
                <a:ext uri="{FF2B5EF4-FFF2-40B4-BE49-F238E27FC236}">
                  <a16:creationId xmlns:a16="http://schemas.microsoft.com/office/drawing/2014/main" id="{78181F0B-E678-478E-8852-8812198FA4F8}"/>
                </a:ext>
              </a:extLst>
            </p:cNvPr>
            <p:cNvPicPr>
              <a:picLocks noChangeAspect="1" noChangeArrowheads="1"/>
            </p:cNvPicPr>
            <p:nvPr/>
          </p:nvPicPr>
          <p:blipFill>
            <a:blip r:embed="rId18" cstate="print"/>
            <a:srcRect/>
            <a:stretch>
              <a:fillRect/>
            </a:stretch>
          </p:blipFill>
          <p:spPr bwMode="auto">
            <a:xfrm>
              <a:off x="7549014" y="1289297"/>
              <a:ext cx="1847256" cy="321251"/>
            </a:xfrm>
            <a:prstGeom prst="rect">
              <a:avLst/>
            </a:prstGeom>
            <a:noFill/>
            <a:ln w="9525">
              <a:noFill/>
              <a:miter lim="800000"/>
              <a:headEnd/>
              <a:tailEnd/>
            </a:ln>
          </p:spPr>
        </p:pic>
        <p:cxnSp>
          <p:nvCxnSpPr>
            <p:cNvPr id="103" name="直接连接符 90">
              <a:extLst>
                <a:ext uri="{FF2B5EF4-FFF2-40B4-BE49-F238E27FC236}">
                  <a16:creationId xmlns:a16="http://schemas.microsoft.com/office/drawing/2014/main" id="{6AB2104A-08C1-48DB-97F6-548F514A1333}"/>
                </a:ext>
              </a:extLst>
            </p:cNvPr>
            <p:cNvCxnSpPr>
              <a:endCxn id="104" idx="3"/>
            </p:cNvCxnSpPr>
            <p:nvPr/>
          </p:nvCxnSpPr>
          <p:spPr bwMode="auto">
            <a:xfrm>
              <a:off x="7549015" y="1471287"/>
              <a:ext cx="195139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pic>
          <p:nvPicPr>
            <p:cNvPr id="104" name="Picture 3">
              <a:extLst>
                <a:ext uri="{FF2B5EF4-FFF2-40B4-BE49-F238E27FC236}">
                  <a16:creationId xmlns:a16="http://schemas.microsoft.com/office/drawing/2014/main" id="{772F9016-C14A-465E-BDA1-EDFC52E9E7F8}"/>
                </a:ext>
              </a:extLst>
            </p:cNvPr>
            <p:cNvPicPr>
              <a:picLocks noChangeAspect="1" noChangeArrowheads="1"/>
            </p:cNvPicPr>
            <p:nvPr/>
          </p:nvPicPr>
          <p:blipFill>
            <a:blip r:embed="rId19" cstate="print"/>
            <a:srcRect/>
            <a:stretch>
              <a:fillRect/>
            </a:stretch>
          </p:blipFill>
          <p:spPr bwMode="auto">
            <a:xfrm rot="10800000" flipV="1">
              <a:off x="9500406" y="1436331"/>
              <a:ext cx="182429" cy="69912"/>
            </a:xfrm>
            <a:prstGeom prst="rect">
              <a:avLst/>
            </a:prstGeom>
            <a:noFill/>
            <a:ln w="9525">
              <a:noFill/>
              <a:miter lim="800000"/>
              <a:headEnd/>
              <a:tailEnd/>
            </a:ln>
          </p:spPr>
        </p:pic>
        <p:sp>
          <p:nvSpPr>
            <p:cNvPr id="105" name="任意多边形 92">
              <a:extLst>
                <a:ext uri="{FF2B5EF4-FFF2-40B4-BE49-F238E27FC236}">
                  <a16:creationId xmlns:a16="http://schemas.microsoft.com/office/drawing/2014/main" id="{D7B4199B-63A5-4849-98F8-F84E43BBA01F}"/>
                </a:ext>
              </a:extLst>
            </p:cNvPr>
            <p:cNvSpPr/>
            <p:nvPr/>
          </p:nvSpPr>
          <p:spPr bwMode="auto">
            <a:xfrm>
              <a:off x="7574270" y="1648156"/>
              <a:ext cx="1784706" cy="143803"/>
            </a:xfrm>
            <a:custGeom>
              <a:avLst/>
              <a:gdLst>
                <a:gd name="connsiteX0" fmla="*/ 0 w 3365500"/>
                <a:gd name="connsiteY0" fmla="*/ 319617 h 342900"/>
                <a:gd name="connsiteX1" fmla="*/ 330200 w 3365500"/>
                <a:gd name="connsiteY1" fmla="*/ 294217 h 342900"/>
                <a:gd name="connsiteX2" fmla="*/ 533400 w 3365500"/>
                <a:gd name="connsiteY2" fmla="*/ 294217 h 342900"/>
                <a:gd name="connsiteX3" fmla="*/ 698500 w 3365500"/>
                <a:gd name="connsiteY3" fmla="*/ 2117 h 342900"/>
                <a:gd name="connsiteX4" fmla="*/ 850900 w 3365500"/>
                <a:gd name="connsiteY4" fmla="*/ 281517 h 342900"/>
                <a:gd name="connsiteX5" fmla="*/ 1358900 w 3365500"/>
                <a:gd name="connsiteY5" fmla="*/ 294217 h 342900"/>
                <a:gd name="connsiteX6" fmla="*/ 2260600 w 3365500"/>
                <a:gd name="connsiteY6" fmla="*/ 319617 h 342900"/>
                <a:gd name="connsiteX7" fmla="*/ 3302000 w 3365500"/>
                <a:gd name="connsiteY7" fmla="*/ 319617 h 342900"/>
                <a:gd name="connsiteX8" fmla="*/ 3302000 w 3365500"/>
                <a:gd name="connsiteY8" fmla="*/ 319617 h 342900"/>
                <a:gd name="connsiteX9" fmla="*/ 3302000 w 3365500"/>
                <a:gd name="connsiteY9" fmla="*/ 319617 h 342900"/>
                <a:gd name="connsiteX10" fmla="*/ 3365500 w 3365500"/>
                <a:gd name="connsiteY10" fmla="*/ 31961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0" h="342900">
                  <a:moveTo>
                    <a:pt x="0" y="319617"/>
                  </a:moveTo>
                  <a:cubicBezTo>
                    <a:pt x="120650" y="309033"/>
                    <a:pt x="241300" y="298450"/>
                    <a:pt x="330200" y="294217"/>
                  </a:cubicBezTo>
                  <a:cubicBezTo>
                    <a:pt x="419100" y="289984"/>
                    <a:pt x="472017" y="342900"/>
                    <a:pt x="533400" y="294217"/>
                  </a:cubicBezTo>
                  <a:cubicBezTo>
                    <a:pt x="594783" y="245534"/>
                    <a:pt x="645583" y="4234"/>
                    <a:pt x="698500" y="2117"/>
                  </a:cubicBezTo>
                  <a:cubicBezTo>
                    <a:pt x="751417" y="0"/>
                    <a:pt x="740833" y="232834"/>
                    <a:pt x="850900" y="281517"/>
                  </a:cubicBezTo>
                  <a:cubicBezTo>
                    <a:pt x="960967" y="330200"/>
                    <a:pt x="1358900" y="294217"/>
                    <a:pt x="1358900" y="294217"/>
                  </a:cubicBezTo>
                  <a:lnTo>
                    <a:pt x="2260600" y="319617"/>
                  </a:lnTo>
                  <a:cubicBezTo>
                    <a:pt x="2584450" y="323850"/>
                    <a:pt x="3302000" y="319617"/>
                    <a:pt x="3302000" y="319617"/>
                  </a:cubicBezTo>
                  <a:lnTo>
                    <a:pt x="3302000" y="319617"/>
                  </a:lnTo>
                  <a:lnTo>
                    <a:pt x="3302000" y="319617"/>
                  </a:lnTo>
                  <a:lnTo>
                    <a:pt x="3365500" y="319617"/>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9875" marR="0" indent="-269875" algn="l" defTabSz="914400" rtl="0" eaLnBrk="1" fontAlgn="base" latinLnBrk="0" hangingPunct="1">
                <a:lnSpc>
                  <a:spcPct val="100000"/>
                </a:lnSpc>
                <a:spcBef>
                  <a:spcPct val="0"/>
                </a:spcBef>
                <a:spcAft>
                  <a:spcPct val="0"/>
                </a:spcAft>
                <a:buClr>
                  <a:srgbClr val="5F5F5F"/>
                </a:buClr>
                <a:buSzPct val="80000"/>
                <a:buFont typeface="Wingdings" pitchFamily="2" charset="2"/>
                <a:buNone/>
                <a:tabLst/>
              </a:pPr>
              <a:endParaRPr kumimoji="0" lang="zh-CN" altLang="en-US" sz="1000" b="1" i="0" u="none" strike="noStrike" cap="none" normalizeH="0" baseline="0">
                <a:ln>
                  <a:noFill/>
                </a:ln>
                <a:solidFill>
                  <a:schemeClr val="tx1"/>
                </a:solidFill>
                <a:effectLst/>
                <a:latin typeface="Arial"/>
                <a:ea typeface="微软雅黑" pitchFamily="34" charset="-122"/>
              </a:endParaRPr>
            </a:p>
          </p:txBody>
        </p:sp>
        <p:sp>
          <p:nvSpPr>
            <p:cNvPr id="106" name="矩形 93">
              <a:extLst>
                <a:ext uri="{FF2B5EF4-FFF2-40B4-BE49-F238E27FC236}">
                  <a16:creationId xmlns:a16="http://schemas.microsoft.com/office/drawing/2014/main" id="{207A3901-75E7-40DC-A320-37F60E9926E2}"/>
                </a:ext>
              </a:extLst>
            </p:cNvPr>
            <p:cNvSpPr/>
            <p:nvPr/>
          </p:nvSpPr>
          <p:spPr>
            <a:xfrm>
              <a:off x="7549185" y="1610132"/>
              <a:ext cx="482824" cy="130957"/>
            </a:xfrm>
            <a:prstGeom prst="rect">
              <a:avLst/>
            </a:prstGeom>
          </p:spPr>
          <p:txBody>
            <a:bodyPr wrap="square">
              <a:spAutoFit/>
            </a:bodyPr>
            <a:lstStyle/>
            <a:p>
              <a:pPr algn="l">
                <a:buNone/>
              </a:pPr>
              <a:r>
                <a:rPr lang="zh-CN" altLang="en-US" sz="800" b="0" i="0" dirty="0">
                  <a:latin typeface="Arial"/>
                  <a:cs typeface="+mn-cs"/>
                </a:rPr>
                <a:t>Temperature</a:t>
              </a:r>
              <a:endParaRPr lang="zh-CN" altLang="en-US" sz="400" b="0" i="0" dirty="0">
                <a:latin typeface="Arial"/>
                <a:cs typeface="+mn-cs"/>
              </a:endParaRPr>
            </a:p>
          </p:txBody>
        </p:sp>
        <p:cxnSp>
          <p:nvCxnSpPr>
            <p:cNvPr id="107" name="直接箭头连接符 94">
              <a:extLst>
                <a:ext uri="{FF2B5EF4-FFF2-40B4-BE49-F238E27FC236}">
                  <a16:creationId xmlns:a16="http://schemas.microsoft.com/office/drawing/2014/main" id="{0D86D9E3-6E84-4C66-9588-DF2651B8FA82}"/>
                </a:ext>
              </a:extLst>
            </p:cNvPr>
            <p:cNvCxnSpPr>
              <a:cxnSpLocks/>
            </p:cNvCxnSpPr>
            <p:nvPr/>
          </p:nvCxnSpPr>
          <p:spPr bwMode="auto">
            <a:xfrm flipH="1">
              <a:off x="7944681" y="1663394"/>
              <a:ext cx="252542" cy="2293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08" name="矩形 95">
              <a:extLst>
                <a:ext uri="{FF2B5EF4-FFF2-40B4-BE49-F238E27FC236}">
                  <a16:creationId xmlns:a16="http://schemas.microsoft.com/office/drawing/2014/main" id="{DE0D35A3-9422-4B6F-A72F-252AD7317082}"/>
                </a:ext>
              </a:extLst>
            </p:cNvPr>
            <p:cNvSpPr/>
            <p:nvPr/>
          </p:nvSpPr>
          <p:spPr>
            <a:xfrm>
              <a:off x="8193563" y="1610132"/>
              <a:ext cx="588357" cy="140310"/>
            </a:xfrm>
            <a:prstGeom prst="rect">
              <a:avLst/>
            </a:prstGeom>
          </p:spPr>
          <p:txBody>
            <a:bodyPr wrap="square">
              <a:spAutoFit/>
            </a:bodyPr>
            <a:lstStyle/>
            <a:p>
              <a:pPr algn="l">
                <a:buNone/>
              </a:pPr>
              <a:r>
                <a:rPr lang="zh-CN" altLang="en-US" sz="900" b="0" i="0" dirty="0">
                  <a:solidFill>
                    <a:srgbClr val="990000">
                      <a:lumMod val="60000"/>
                      <a:lumOff val="40000"/>
                    </a:srgbClr>
                  </a:solidFill>
                  <a:latin typeface="Arial"/>
                  <a:cs typeface="+mn-cs"/>
                </a:rPr>
                <a:t>Leakage point</a:t>
              </a:r>
            </a:p>
          </p:txBody>
        </p:sp>
        <p:pic>
          <p:nvPicPr>
            <p:cNvPr id="109" name="Picture 13">
              <a:extLst>
                <a:ext uri="{FF2B5EF4-FFF2-40B4-BE49-F238E27FC236}">
                  <a16:creationId xmlns:a16="http://schemas.microsoft.com/office/drawing/2014/main" id="{2525882B-184B-4DD6-8675-F2AAFF4DE3B3}"/>
                </a:ext>
              </a:extLst>
            </p:cNvPr>
            <p:cNvPicPr>
              <a:picLocks noChangeAspect="1" noChangeArrowheads="1"/>
            </p:cNvPicPr>
            <p:nvPr/>
          </p:nvPicPr>
          <p:blipFill>
            <a:blip r:embed="rId17" cstate="print"/>
            <a:srcRect/>
            <a:stretch>
              <a:fillRect/>
            </a:stretch>
          </p:blipFill>
          <p:spPr bwMode="auto">
            <a:xfrm>
              <a:off x="7549015" y="2409915"/>
              <a:ext cx="1822001" cy="270063"/>
            </a:xfrm>
            <a:prstGeom prst="rect">
              <a:avLst/>
            </a:prstGeom>
            <a:noFill/>
            <a:ln w="9525">
              <a:noFill/>
              <a:miter lim="800000"/>
              <a:headEnd/>
              <a:tailEnd/>
            </a:ln>
          </p:spPr>
        </p:pic>
        <p:pic>
          <p:nvPicPr>
            <p:cNvPr id="110" name="Picture 14">
              <a:extLst>
                <a:ext uri="{FF2B5EF4-FFF2-40B4-BE49-F238E27FC236}">
                  <a16:creationId xmlns:a16="http://schemas.microsoft.com/office/drawing/2014/main" id="{3607A786-C1D3-4418-8337-0DE52B0402D0}"/>
                </a:ext>
              </a:extLst>
            </p:cNvPr>
            <p:cNvPicPr>
              <a:picLocks noChangeAspect="1" noChangeArrowheads="1"/>
            </p:cNvPicPr>
            <p:nvPr/>
          </p:nvPicPr>
          <p:blipFill>
            <a:blip r:embed="rId18" cstate="print"/>
            <a:srcRect/>
            <a:stretch>
              <a:fillRect/>
            </a:stretch>
          </p:blipFill>
          <p:spPr bwMode="auto">
            <a:xfrm>
              <a:off x="7572881" y="2070185"/>
              <a:ext cx="1847256" cy="321251"/>
            </a:xfrm>
            <a:prstGeom prst="rect">
              <a:avLst/>
            </a:prstGeom>
            <a:noFill/>
            <a:ln w="9525">
              <a:noFill/>
              <a:miter lim="800000"/>
              <a:headEnd/>
              <a:tailEnd/>
            </a:ln>
          </p:spPr>
        </p:pic>
        <p:cxnSp>
          <p:nvCxnSpPr>
            <p:cNvPr id="111" name="直接连接符 98">
              <a:extLst>
                <a:ext uri="{FF2B5EF4-FFF2-40B4-BE49-F238E27FC236}">
                  <a16:creationId xmlns:a16="http://schemas.microsoft.com/office/drawing/2014/main" id="{1CF7CA99-6667-4AD7-A455-98E50D93D689}"/>
                </a:ext>
              </a:extLst>
            </p:cNvPr>
            <p:cNvCxnSpPr>
              <a:endCxn id="112" idx="3"/>
            </p:cNvCxnSpPr>
            <p:nvPr/>
          </p:nvCxnSpPr>
          <p:spPr bwMode="auto">
            <a:xfrm>
              <a:off x="7572881" y="2252175"/>
              <a:ext cx="195139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pic>
          <p:nvPicPr>
            <p:cNvPr id="112" name="Picture 3">
              <a:extLst>
                <a:ext uri="{FF2B5EF4-FFF2-40B4-BE49-F238E27FC236}">
                  <a16:creationId xmlns:a16="http://schemas.microsoft.com/office/drawing/2014/main" id="{AD18F272-23AE-4F02-BA36-E435941830A1}"/>
                </a:ext>
              </a:extLst>
            </p:cNvPr>
            <p:cNvPicPr>
              <a:picLocks noChangeAspect="1" noChangeArrowheads="1"/>
            </p:cNvPicPr>
            <p:nvPr/>
          </p:nvPicPr>
          <p:blipFill>
            <a:blip r:embed="rId19" cstate="print"/>
            <a:srcRect/>
            <a:stretch>
              <a:fillRect/>
            </a:stretch>
          </p:blipFill>
          <p:spPr bwMode="auto">
            <a:xfrm rot="10800000" flipV="1">
              <a:off x="9524271" y="2217219"/>
              <a:ext cx="182429" cy="69912"/>
            </a:xfrm>
            <a:prstGeom prst="rect">
              <a:avLst/>
            </a:prstGeom>
            <a:noFill/>
            <a:ln w="9525">
              <a:noFill/>
              <a:miter lim="800000"/>
              <a:headEnd/>
              <a:tailEnd/>
            </a:ln>
          </p:spPr>
        </p:pic>
        <p:sp>
          <p:nvSpPr>
            <p:cNvPr id="113" name="任意多边形 100">
              <a:extLst>
                <a:ext uri="{FF2B5EF4-FFF2-40B4-BE49-F238E27FC236}">
                  <a16:creationId xmlns:a16="http://schemas.microsoft.com/office/drawing/2014/main" id="{60E82BE1-70F0-4CC2-A660-17C752DD5A84}"/>
                </a:ext>
              </a:extLst>
            </p:cNvPr>
            <p:cNvSpPr/>
            <p:nvPr/>
          </p:nvSpPr>
          <p:spPr bwMode="auto">
            <a:xfrm flipV="1">
              <a:off x="7572881" y="2485410"/>
              <a:ext cx="1784706" cy="139050"/>
            </a:xfrm>
            <a:custGeom>
              <a:avLst/>
              <a:gdLst>
                <a:gd name="connsiteX0" fmla="*/ 0 w 3365500"/>
                <a:gd name="connsiteY0" fmla="*/ 319617 h 342900"/>
                <a:gd name="connsiteX1" fmla="*/ 330200 w 3365500"/>
                <a:gd name="connsiteY1" fmla="*/ 294217 h 342900"/>
                <a:gd name="connsiteX2" fmla="*/ 533400 w 3365500"/>
                <a:gd name="connsiteY2" fmla="*/ 294217 h 342900"/>
                <a:gd name="connsiteX3" fmla="*/ 698500 w 3365500"/>
                <a:gd name="connsiteY3" fmla="*/ 2117 h 342900"/>
                <a:gd name="connsiteX4" fmla="*/ 850900 w 3365500"/>
                <a:gd name="connsiteY4" fmla="*/ 281517 h 342900"/>
                <a:gd name="connsiteX5" fmla="*/ 1358900 w 3365500"/>
                <a:gd name="connsiteY5" fmla="*/ 294217 h 342900"/>
                <a:gd name="connsiteX6" fmla="*/ 2260600 w 3365500"/>
                <a:gd name="connsiteY6" fmla="*/ 319617 h 342900"/>
                <a:gd name="connsiteX7" fmla="*/ 3302000 w 3365500"/>
                <a:gd name="connsiteY7" fmla="*/ 319617 h 342900"/>
                <a:gd name="connsiteX8" fmla="*/ 3302000 w 3365500"/>
                <a:gd name="connsiteY8" fmla="*/ 319617 h 342900"/>
                <a:gd name="connsiteX9" fmla="*/ 3302000 w 3365500"/>
                <a:gd name="connsiteY9" fmla="*/ 319617 h 342900"/>
                <a:gd name="connsiteX10" fmla="*/ 3365500 w 3365500"/>
                <a:gd name="connsiteY10" fmla="*/ 31961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0" h="342900">
                  <a:moveTo>
                    <a:pt x="0" y="319617"/>
                  </a:moveTo>
                  <a:cubicBezTo>
                    <a:pt x="120650" y="309033"/>
                    <a:pt x="241300" y="298450"/>
                    <a:pt x="330200" y="294217"/>
                  </a:cubicBezTo>
                  <a:cubicBezTo>
                    <a:pt x="419100" y="289984"/>
                    <a:pt x="472017" y="342900"/>
                    <a:pt x="533400" y="294217"/>
                  </a:cubicBezTo>
                  <a:cubicBezTo>
                    <a:pt x="594783" y="245534"/>
                    <a:pt x="645583" y="4234"/>
                    <a:pt x="698500" y="2117"/>
                  </a:cubicBezTo>
                  <a:cubicBezTo>
                    <a:pt x="751417" y="0"/>
                    <a:pt x="740833" y="232834"/>
                    <a:pt x="850900" y="281517"/>
                  </a:cubicBezTo>
                  <a:cubicBezTo>
                    <a:pt x="960967" y="330200"/>
                    <a:pt x="1358900" y="294217"/>
                    <a:pt x="1358900" y="294217"/>
                  </a:cubicBezTo>
                  <a:lnTo>
                    <a:pt x="2260600" y="319617"/>
                  </a:lnTo>
                  <a:cubicBezTo>
                    <a:pt x="2584450" y="323850"/>
                    <a:pt x="3302000" y="319617"/>
                    <a:pt x="3302000" y="319617"/>
                  </a:cubicBezTo>
                  <a:lnTo>
                    <a:pt x="3302000" y="319617"/>
                  </a:lnTo>
                  <a:lnTo>
                    <a:pt x="3302000" y="319617"/>
                  </a:lnTo>
                  <a:lnTo>
                    <a:pt x="3365500" y="319617"/>
                  </a:lnTo>
                </a:path>
              </a:pathLst>
            </a:custGeom>
            <a:noFill/>
            <a:ln w="38100" cap="flat" cmpd="sng" algn="ctr">
              <a:solidFill>
                <a:srgbClr val="1C5E8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9875" marR="0" indent="-269875" algn="l" defTabSz="914400" rtl="0" eaLnBrk="1" fontAlgn="base" latinLnBrk="0" hangingPunct="1">
                <a:lnSpc>
                  <a:spcPct val="100000"/>
                </a:lnSpc>
                <a:spcBef>
                  <a:spcPct val="0"/>
                </a:spcBef>
                <a:spcAft>
                  <a:spcPct val="0"/>
                </a:spcAft>
                <a:buClr>
                  <a:srgbClr val="5F5F5F"/>
                </a:buClr>
                <a:buSzPct val="80000"/>
                <a:buFont typeface="Wingdings" pitchFamily="2" charset="2"/>
                <a:buNone/>
                <a:tabLst/>
              </a:pPr>
              <a:endParaRPr kumimoji="0" lang="zh-CN" altLang="en-US" sz="1000" b="1" i="0" u="none" strike="noStrike" cap="none" normalizeH="0" baseline="0" dirty="0">
                <a:ln>
                  <a:noFill/>
                </a:ln>
                <a:solidFill>
                  <a:schemeClr val="tx1"/>
                </a:solidFill>
                <a:effectLst/>
                <a:latin typeface="Arial"/>
                <a:ea typeface="微软雅黑" pitchFamily="34" charset="-122"/>
              </a:endParaRPr>
            </a:p>
          </p:txBody>
        </p:sp>
        <p:sp>
          <p:nvSpPr>
            <p:cNvPr id="114" name="矩形 101">
              <a:extLst>
                <a:ext uri="{FF2B5EF4-FFF2-40B4-BE49-F238E27FC236}">
                  <a16:creationId xmlns:a16="http://schemas.microsoft.com/office/drawing/2014/main" id="{293D5299-0805-4718-996D-A1CD0505C594}"/>
                </a:ext>
              </a:extLst>
            </p:cNvPr>
            <p:cNvSpPr/>
            <p:nvPr/>
          </p:nvSpPr>
          <p:spPr>
            <a:xfrm>
              <a:off x="7529882" y="2390796"/>
              <a:ext cx="531076" cy="140310"/>
            </a:xfrm>
            <a:prstGeom prst="rect">
              <a:avLst/>
            </a:prstGeom>
          </p:spPr>
          <p:txBody>
            <a:bodyPr wrap="square">
              <a:spAutoFit/>
            </a:bodyPr>
            <a:lstStyle/>
            <a:p>
              <a:pPr algn="l">
                <a:buNone/>
              </a:pPr>
              <a:r>
                <a:rPr lang="zh-CN" altLang="en-US" sz="900" b="0" i="0" dirty="0">
                  <a:latin typeface="Arial"/>
                  <a:cs typeface="+mn-cs"/>
                </a:rPr>
                <a:t>Temperature</a:t>
              </a:r>
              <a:endParaRPr lang="zh-CN" altLang="en-US" sz="400" b="0" i="0" dirty="0">
                <a:latin typeface="Arial"/>
                <a:cs typeface="+mn-cs"/>
              </a:endParaRPr>
            </a:p>
          </p:txBody>
        </p:sp>
        <p:cxnSp>
          <p:nvCxnSpPr>
            <p:cNvPr id="115" name="直接箭头连接符 102">
              <a:extLst>
                <a:ext uri="{FF2B5EF4-FFF2-40B4-BE49-F238E27FC236}">
                  <a16:creationId xmlns:a16="http://schemas.microsoft.com/office/drawing/2014/main" id="{A2776079-A314-4D54-8FB1-598BAA4B617F}"/>
                </a:ext>
              </a:extLst>
            </p:cNvPr>
            <p:cNvCxnSpPr>
              <a:cxnSpLocks/>
            </p:cNvCxnSpPr>
            <p:nvPr/>
          </p:nvCxnSpPr>
          <p:spPr bwMode="auto">
            <a:xfrm flipH="1">
              <a:off x="7968546" y="2444282"/>
              <a:ext cx="252542" cy="22934"/>
            </a:xfrm>
            <a:prstGeom prst="straightConnector1">
              <a:avLst/>
            </a:prstGeom>
            <a:solidFill>
              <a:schemeClr val="accent1"/>
            </a:solidFill>
            <a:ln w="9525" cap="flat" cmpd="sng" algn="ctr">
              <a:solidFill>
                <a:srgbClr val="1C5E86"/>
              </a:solidFill>
              <a:prstDash val="solid"/>
              <a:round/>
              <a:headEnd type="none" w="med" len="med"/>
              <a:tailEnd type="arrow"/>
            </a:ln>
            <a:effectLst/>
          </p:spPr>
        </p:cxnSp>
        <p:sp>
          <p:nvSpPr>
            <p:cNvPr id="116" name="矩形 103">
              <a:extLst>
                <a:ext uri="{FF2B5EF4-FFF2-40B4-BE49-F238E27FC236}">
                  <a16:creationId xmlns:a16="http://schemas.microsoft.com/office/drawing/2014/main" id="{D3F4624A-A84A-46DF-9379-599B0B9BECFD}"/>
                </a:ext>
              </a:extLst>
            </p:cNvPr>
            <p:cNvSpPr/>
            <p:nvPr/>
          </p:nvSpPr>
          <p:spPr>
            <a:xfrm>
              <a:off x="8217430" y="2391020"/>
              <a:ext cx="510076" cy="130957"/>
            </a:xfrm>
            <a:prstGeom prst="rect">
              <a:avLst/>
            </a:prstGeom>
          </p:spPr>
          <p:txBody>
            <a:bodyPr wrap="square">
              <a:spAutoFit/>
            </a:bodyPr>
            <a:lstStyle/>
            <a:p>
              <a:pPr algn="l">
                <a:buNone/>
              </a:pPr>
              <a:r>
                <a:rPr lang="zh-CN" altLang="en-US" sz="800" b="0" i="0" dirty="0">
                  <a:solidFill>
                    <a:srgbClr val="0070C0"/>
                  </a:solidFill>
                  <a:latin typeface="Arial"/>
                  <a:cs typeface="+mn-cs"/>
                </a:rPr>
                <a:t>Leakage point</a:t>
              </a:r>
            </a:p>
          </p:txBody>
        </p:sp>
        <p:sp>
          <p:nvSpPr>
            <p:cNvPr id="117" name="TextBox 116">
              <a:extLst>
                <a:ext uri="{FF2B5EF4-FFF2-40B4-BE49-F238E27FC236}">
                  <a16:creationId xmlns:a16="http://schemas.microsoft.com/office/drawing/2014/main" id="{333659AF-E6C5-4CF5-ADEA-021A9788B416}"/>
                </a:ext>
              </a:extLst>
            </p:cNvPr>
            <p:cNvSpPr txBox="1"/>
            <p:nvPr/>
          </p:nvSpPr>
          <p:spPr>
            <a:xfrm>
              <a:off x="8549034" y="2459128"/>
              <a:ext cx="1176594" cy="318037"/>
            </a:xfrm>
            <a:prstGeom prst="rect">
              <a:avLst/>
            </a:prstGeom>
            <a:noFill/>
          </p:spPr>
          <p:txBody>
            <a:bodyPr wrap="square" rtlCol="0">
              <a:spAutoFit/>
            </a:bodyPr>
            <a:lstStyle/>
            <a:p>
              <a:pPr algn="l">
                <a:buNone/>
              </a:pPr>
              <a:r>
                <a:rPr lang="zh-CN" altLang="en-US" sz="1400" b="0" i="0" dirty="0">
                  <a:latin typeface="Arial"/>
                  <a:cs typeface="+mn-cs"/>
                </a:rPr>
                <a:t>Leakage point at a low temperature</a:t>
              </a:r>
            </a:p>
          </p:txBody>
        </p:sp>
        <p:sp>
          <p:nvSpPr>
            <p:cNvPr id="118" name="TextBox 117">
              <a:extLst>
                <a:ext uri="{FF2B5EF4-FFF2-40B4-BE49-F238E27FC236}">
                  <a16:creationId xmlns:a16="http://schemas.microsoft.com/office/drawing/2014/main" id="{B44C1E90-FCA0-490E-8BD7-AB90229FBAC1}"/>
                </a:ext>
              </a:extLst>
            </p:cNvPr>
            <p:cNvSpPr txBox="1"/>
            <p:nvPr/>
          </p:nvSpPr>
          <p:spPr>
            <a:xfrm>
              <a:off x="8771348" y="1625698"/>
              <a:ext cx="1414720" cy="299329"/>
            </a:xfrm>
            <a:prstGeom prst="rect">
              <a:avLst/>
            </a:prstGeom>
            <a:noFill/>
          </p:spPr>
          <p:txBody>
            <a:bodyPr wrap="square" rtlCol="0">
              <a:spAutoFit/>
            </a:bodyPr>
            <a:lstStyle/>
            <a:p>
              <a:pPr algn="l">
                <a:buNone/>
              </a:pPr>
              <a:r>
                <a:rPr lang="zh-CN" altLang="en-US" sz="1300" b="0" i="0" dirty="0">
                  <a:latin typeface="Arial"/>
                  <a:cs typeface="+mn-cs"/>
                </a:rPr>
                <a:t>Leakage point at a high temperature</a:t>
              </a:r>
            </a:p>
          </p:txBody>
        </p:sp>
      </p:grpSp>
      <p:grpSp>
        <p:nvGrpSpPr>
          <p:cNvPr id="119" name="组合 47">
            <a:extLst>
              <a:ext uri="{FF2B5EF4-FFF2-40B4-BE49-F238E27FC236}">
                <a16:creationId xmlns:a16="http://schemas.microsoft.com/office/drawing/2014/main" id="{95289A11-03E9-4C89-947B-B62E3513AE83}"/>
              </a:ext>
            </a:extLst>
          </p:cNvPr>
          <p:cNvGrpSpPr/>
          <p:nvPr/>
        </p:nvGrpSpPr>
        <p:grpSpPr>
          <a:xfrm>
            <a:off x="7571982" y="3878862"/>
            <a:ext cx="3660865" cy="2566444"/>
            <a:chOff x="7426499" y="1453402"/>
            <a:chExt cx="4337100" cy="4630893"/>
          </a:xfrm>
        </p:grpSpPr>
        <p:pic>
          <p:nvPicPr>
            <p:cNvPr id="120" name="Picture 3">
              <a:extLst>
                <a:ext uri="{FF2B5EF4-FFF2-40B4-BE49-F238E27FC236}">
                  <a16:creationId xmlns:a16="http://schemas.microsoft.com/office/drawing/2014/main" id="{62BD7705-7978-48D7-936C-9F37FE3BCBED}"/>
                </a:ext>
              </a:extLst>
            </p:cNvPr>
            <p:cNvPicPr>
              <a:picLocks noChangeAspect="1" noChangeArrowheads="1"/>
            </p:cNvPicPr>
            <p:nvPr/>
          </p:nvPicPr>
          <p:blipFill>
            <a:blip r:embed="rId20" cstate="print"/>
            <a:srcRect/>
            <a:stretch>
              <a:fillRect/>
            </a:stretch>
          </p:blipFill>
          <p:spPr bwMode="auto">
            <a:xfrm>
              <a:off x="7426499" y="1453402"/>
              <a:ext cx="4337100" cy="4630893"/>
            </a:xfrm>
            <a:prstGeom prst="rect">
              <a:avLst/>
            </a:prstGeom>
            <a:noFill/>
            <a:ln w="38100">
              <a:solidFill>
                <a:srgbClr val="1C5E86"/>
              </a:solidFill>
            </a:ln>
          </p:spPr>
        </p:pic>
        <p:sp>
          <p:nvSpPr>
            <p:cNvPr id="121" name="AutoShape 5">
              <a:extLst>
                <a:ext uri="{FF2B5EF4-FFF2-40B4-BE49-F238E27FC236}">
                  <a16:creationId xmlns:a16="http://schemas.microsoft.com/office/drawing/2014/main" id="{2FE9FB39-994B-4837-93A2-1C5D374CC333}"/>
                </a:ext>
              </a:extLst>
            </p:cNvPr>
            <p:cNvSpPr>
              <a:spLocks noChangeArrowheads="1"/>
            </p:cNvSpPr>
            <p:nvPr/>
          </p:nvSpPr>
          <p:spPr bwMode="gray">
            <a:xfrm>
              <a:off x="7963052" y="2047847"/>
              <a:ext cx="3174578" cy="488814"/>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2000" tIns="45699" rIns="72000" bIns="45699" anchor="ctr"/>
            <a:lstStyle/>
            <a:p>
              <a:pPr algn="ctr" defTabSz="1216152">
                <a:spcBef>
                  <a:spcPts val="0"/>
                </a:spcBef>
                <a:spcAft>
                  <a:spcPts val="0"/>
                </a:spcAft>
                <a:buNone/>
              </a:pPr>
              <a:r>
                <a:rPr lang="zh-CN" altLang="en-US" sz="1200" b="0" i="0" dirty="0">
                  <a:solidFill>
                    <a:srgbClr val="FFFFFF"/>
                  </a:solidFill>
                  <a:latin typeface="Times New Roman" panose="02020603050405020304" pitchFamily="18" charset="0"/>
                  <a:cs typeface="Times New Roman" panose="02020603050405020304" pitchFamily="18" charset="0"/>
                </a:rPr>
                <a:t>Personnel motion</a:t>
              </a:r>
            </a:p>
          </p:txBody>
        </p:sp>
        <p:sp>
          <p:nvSpPr>
            <p:cNvPr id="122" name="AutoShape 5">
              <a:extLst>
                <a:ext uri="{FF2B5EF4-FFF2-40B4-BE49-F238E27FC236}">
                  <a16:creationId xmlns:a16="http://schemas.microsoft.com/office/drawing/2014/main" id="{87696E9E-E1DD-46E6-92E4-2F211AA6DF05}"/>
                </a:ext>
              </a:extLst>
            </p:cNvPr>
            <p:cNvSpPr>
              <a:spLocks noChangeArrowheads="1"/>
            </p:cNvSpPr>
            <p:nvPr/>
          </p:nvSpPr>
          <p:spPr bwMode="gray">
            <a:xfrm>
              <a:off x="7828784" y="3011924"/>
              <a:ext cx="3146770" cy="638528"/>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2000" tIns="45699" rIns="72000" bIns="45699" anchor="ctr"/>
            <a:lstStyle/>
            <a:p>
              <a:pPr algn="ctr" defTabSz="1216152">
                <a:spcBef>
                  <a:spcPts val="0"/>
                </a:spcBef>
                <a:spcAft>
                  <a:spcPts val="0"/>
                </a:spcAft>
                <a:buNone/>
              </a:pPr>
              <a:r>
                <a:rPr lang="zh-CN" altLang="en-US" sz="1200" b="0" i="0" dirty="0">
                  <a:solidFill>
                    <a:srgbClr val="FFFFFF"/>
                  </a:solidFill>
                  <a:latin typeface="Times New Roman" panose="02020603050405020304" pitchFamily="18" charset="0"/>
                  <a:cs typeface="Times New Roman" panose="02020603050405020304" pitchFamily="18" charset="0"/>
                </a:rPr>
                <a:t>Manual excavation</a:t>
              </a:r>
            </a:p>
          </p:txBody>
        </p:sp>
        <p:sp>
          <p:nvSpPr>
            <p:cNvPr id="123" name="AutoShape 5">
              <a:extLst>
                <a:ext uri="{FF2B5EF4-FFF2-40B4-BE49-F238E27FC236}">
                  <a16:creationId xmlns:a16="http://schemas.microsoft.com/office/drawing/2014/main" id="{B1362F44-85C3-4ECE-B94D-F858836D091F}"/>
                </a:ext>
              </a:extLst>
            </p:cNvPr>
            <p:cNvSpPr>
              <a:spLocks noChangeArrowheads="1"/>
            </p:cNvSpPr>
            <p:nvPr/>
          </p:nvSpPr>
          <p:spPr bwMode="gray">
            <a:xfrm>
              <a:off x="7963052" y="4234658"/>
              <a:ext cx="3174578" cy="563816"/>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2000" tIns="45699" rIns="72000" bIns="45699" anchor="ctr"/>
            <a:lstStyle/>
            <a:p>
              <a:pPr algn="ctr" defTabSz="1216152">
                <a:spcBef>
                  <a:spcPts val="0"/>
                </a:spcBef>
                <a:spcAft>
                  <a:spcPts val="0"/>
                </a:spcAft>
                <a:buNone/>
              </a:pPr>
              <a:r>
                <a:rPr lang="zh-CN" altLang="en-US" sz="1200" b="0" i="0" dirty="0">
                  <a:solidFill>
                    <a:srgbClr val="FFFFFF"/>
                  </a:solidFill>
                  <a:latin typeface="Times New Roman" panose="02020603050405020304" pitchFamily="18" charset="0"/>
                  <a:cs typeface="Times New Roman" panose="02020603050405020304" pitchFamily="18" charset="0"/>
                </a:rPr>
                <a:t>Drill signal</a:t>
              </a:r>
            </a:p>
          </p:txBody>
        </p:sp>
        <p:sp>
          <p:nvSpPr>
            <p:cNvPr id="124" name="AutoShape 5">
              <a:extLst>
                <a:ext uri="{FF2B5EF4-FFF2-40B4-BE49-F238E27FC236}">
                  <a16:creationId xmlns:a16="http://schemas.microsoft.com/office/drawing/2014/main" id="{E5AC8E34-E120-4C27-855A-A42CCC03DFFB}"/>
                </a:ext>
              </a:extLst>
            </p:cNvPr>
            <p:cNvSpPr>
              <a:spLocks noChangeArrowheads="1"/>
            </p:cNvSpPr>
            <p:nvPr/>
          </p:nvSpPr>
          <p:spPr bwMode="gray">
            <a:xfrm>
              <a:off x="7873627" y="5186561"/>
              <a:ext cx="3375293" cy="783700"/>
            </a:xfrm>
            <a:prstGeom prst="roundRect">
              <a:avLst>
                <a:gd name="adj" fmla="val 9106"/>
              </a:avLst>
            </a:prstGeom>
            <a:solidFill>
              <a:schemeClr val="bg2">
                <a:lumMod val="50000"/>
                <a:alpha val="86000"/>
              </a:schemeClr>
            </a:solidFill>
            <a:ln w="25400" algn="ctr">
              <a:solidFill>
                <a:srgbClr val="1C5E86"/>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2000" tIns="45699" rIns="72000" bIns="45699" anchor="ctr"/>
            <a:lstStyle/>
            <a:p>
              <a:pPr algn="ctr" defTabSz="1216152">
                <a:spcBef>
                  <a:spcPts val="0"/>
                </a:spcBef>
                <a:spcAft>
                  <a:spcPts val="0"/>
                </a:spcAft>
                <a:buNone/>
              </a:pPr>
              <a:r>
                <a:rPr lang="zh-CN" altLang="en-US" sz="1200" b="0" i="0" dirty="0">
                  <a:solidFill>
                    <a:srgbClr val="FFFFFF"/>
                  </a:solidFill>
                  <a:latin typeface="Times New Roman" panose="02020603050405020304" pitchFamily="18" charset="0"/>
                  <a:cs typeface="Times New Roman" panose="02020603050405020304" pitchFamily="18" charset="0"/>
                </a:rPr>
                <a:t>Machine-based excavation</a:t>
              </a:r>
            </a:p>
          </p:txBody>
        </p:sp>
      </p:grpSp>
    </p:spTree>
    <p:extLst>
      <p:ext uri="{BB962C8B-B14F-4D97-AF65-F5344CB8AC3E}">
        <p14:creationId xmlns:p14="http://schemas.microsoft.com/office/powerpoint/2010/main" val="3258508172"/>
      </p:ext>
    </p:extLst>
  </p:cSld>
  <p:clrMapOvr>
    <a:masterClrMapping/>
  </p:clrMapOvr>
  <p:transition advClick="0"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1A7805-CED7-41E7-BAF3-8CB83FFB51A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www.doiopt.com</a:t>
            </a:r>
            <a:endParaRPr lang="en-US" sz="1200" i="1" dirty="0"/>
          </a:p>
        </p:txBody>
      </p:sp>
      <p:sp>
        <p:nvSpPr>
          <p:cNvPr id="6" name="TextBox 5">
            <a:extLst>
              <a:ext uri="{FF2B5EF4-FFF2-40B4-BE49-F238E27FC236}">
                <a16:creationId xmlns:a16="http://schemas.microsoft.com/office/drawing/2014/main" id="{A14FCE68-CC67-404D-8327-FBDE8746954C}"/>
              </a:ext>
            </a:extLst>
          </p:cNvPr>
          <p:cNvSpPr txBox="1"/>
          <p:nvPr/>
        </p:nvSpPr>
        <p:spPr>
          <a:xfrm>
            <a:off x="1929284" y="-17701"/>
            <a:ext cx="7450852" cy="830997"/>
          </a:xfrm>
          <a:prstGeom prst="rect">
            <a:avLst/>
          </a:prstGeom>
          <a:noFill/>
        </p:spPr>
        <p:txBody>
          <a:bodyPr wrap="square">
            <a:spAutoFit/>
          </a:bodyPr>
          <a:lstStyle/>
          <a:p>
            <a:pPr algn="ctr"/>
            <a:r>
              <a:rPr lang="en-US" altLang="zh-CN" sz="2400" b="1" dirty="0">
                <a:solidFill>
                  <a:schemeClr val="bg1"/>
                </a:solidFill>
              </a:rPr>
              <a:t>Distributed Fiber Monitoring Solution - Device Selection
</a:t>
            </a:r>
            <a:endParaRPr lang="en-US" sz="2400" dirty="0"/>
          </a:p>
        </p:txBody>
      </p:sp>
      <p:graphicFrame>
        <p:nvGraphicFramePr>
          <p:cNvPr id="2" name="Table 1">
            <a:extLst>
              <a:ext uri="{FF2B5EF4-FFF2-40B4-BE49-F238E27FC236}">
                <a16:creationId xmlns:a16="http://schemas.microsoft.com/office/drawing/2014/main" id="{732541F5-2BBC-4CF9-8540-C18F95879FB8}"/>
              </a:ext>
            </a:extLst>
          </p:cNvPr>
          <p:cNvGraphicFramePr>
            <a:graphicFrameLocks noGrp="1"/>
          </p:cNvGraphicFramePr>
          <p:nvPr>
            <p:extLst>
              <p:ext uri="{D42A27DB-BD31-4B8C-83A1-F6EECF244321}">
                <p14:modId xmlns:p14="http://schemas.microsoft.com/office/powerpoint/2010/main" val="844986028"/>
              </p:ext>
            </p:extLst>
          </p:nvPr>
        </p:nvGraphicFramePr>
        <p:xfrm>
          <a:off x="0" y="471099"/>
          <a:ext cx="12145433" cy="6227449"/>
        </p:xfrm>
        <a:graphic>
          <a:graphicData uri="http://schemas.openxmlformats.org/drawingml/2006/table">
            <a:tbl>
              <a:tblPr>
                <a:tableStyleId>{5C22544A-7EE6-4342-B048-85BDC9FD1C3A}</a:tableStyleId>
              </a:tblPr>
              <a:tblGrid>
                <a:gridCol w="1051032">
                  <a:extLst>
                    <a:ext uri="{9D8B030D-6E8A-4147-A177-3AD203B41FA5}">
                      <a16:colId xmlns:a16="http://schemas.microsoft.com/office/drawing/2014/main" val="2494280564"/>
                    </a:ext>
                  </a:extLst>
                </a:gridCol>
                <a:gridCol w="2479568">
                  <a:extLst>
                    <a:ext uri="{9D8B030D-6E8A-4147-A177-3AD203B41FA5}">
                      <a16:colId xmlns:a16="http://schemas.microsoft.com/office/drawing/2014/main" val="2327760536"/>
                    </a:ext>
                  </a:extLst>
                </a:gridCol>
                <a:gridCol w="3666067">
                  <a:extLst>
                    <a:ext uri="{9D8B030D-6E8A-4147-A177-3AD203B41FA5}">
                      <a16:colId xmlns:a16="http://schemas.microsoft.com/office/drawing/2014/main" val="2230301045"/>
                    </a:ext>
                  </a:extLst>
                </a:gridCol>
                <a:gridCol w="4948766">
                  <a:extLst>
                    <a:ext uri="{9D8B030D-6E8A-4147-A177-3AD203B41FA5}">
                      <a16:colId xmlns:a16="http://schemas.microsoft.com/office/drawing/2014/main" val="497240596"/>
                    </a:ext>
                  </a:extLst>
                </a:gridCol>
              </a:tblGrid>
              <a:tr h="292227">
                <a:tc>
                  <a:txBody>
                    <a:bodyPr/>
                    <a:lstStyle/>
                    <a:p>
                      <a:pPr algn="ctr" fontAlgn="ctr"/>
                      <a:r>
                        <a:rPr lang="en-US" altLang="zh-CN" sz="1800" b="1" u="none" strike="noStrike" dirty="0">
                          <a:effectLst/>
                        </a:rPr>
                        <a:t>Model</a:t>
                      </a:r>
                      <a:endParaRPr lang="zh-CN" altLang="en-US" sz="1800" b="1"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ctr" fontAlgn="ctr"/>
                      <a:r>
                        <a:rPr lang="en-US" altLang="zh-CN" sz="1800" b="1" u="none" strike="noStrike" dirty="0">
                          <a:effectLst/>
                        </a:rPr>
                        <a:t>Components</a:t>
                      </a:r>
                      <a:endParaRPr lang="zh-CN" altLang="en-US" sz="1800" b="1"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ctr" fontAlgn="ctr"/>
                      <a:r>
                        <a:rPr lang="en-US" altLang="zh-CN" sz="1800" b="1" u="none" strike="noStrike" dirty="0">
                          <a:effectLst/>
                        </a:rPr>
                        <a:t>Performance parameters</a:t>
                      </a:r>
                      <a:endParaRPr lang="zh-CN" altLang="en-US" sz="1800" b="1"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ctr" fontAlgn="ctr"/>
                      <a:r>
                        <a:rPr lang="en-US" altLang="zh-CN" sz="1800" b="1" u="none" strike="noStrike" dirty="0">
                          <a:effectLst/>
                        </a:rPr>
                        <a:t>Applications</a:t>
                      </a:r>
                      <a:endParaRPr lang="zh-CN" altLang="en-US" sz="1800" b="1"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extLst>
                  <a:ext uri="{0D108BD9-81ED-4DB2-BD59-A6C34878D82A}">
                    <a16:rowId xmlns:a16="http://schemas.microsoft.com/office/drawing/2014/main" val="537412020"/>
                  </a:ext>
                </a:extLst>
              </a:tr>
              <a:tr h="2317720">
                <a:tc>
                  <a:txBody>
                    <a:bodyPr/>
                    <a:lstStyle/>
                    <a:p>
                      <a:pPr algn="ctr" fontAlgn="ctr"/>
                      <a:r>
                        <a:rPr lang="en-US" altLang="zh-CN" sz="1500" u="none" strike="noStrike" dirty="0">
                          <a:effectLst/>
                        </a:rPr>
                        <a:t>A3000Distributed fiber strain/temperature monitor</a:t>
                      </a:r>
                      <a:r>
                        <a:rPr lang="zh-CN" altLang="en-US" sz="1500" u="none" strike="noStrike" dirty="0">
                          <a:effectLst/>
                        </a:rPr>
                        <a:t>（</a:t>
                      </a:r>
                      <a:r>
                        <a:rPr lang="en-US" altLang="zh-CN" sz="1500" u="none" strike="noStrike" dirty="0">
                          <a:effectLst/>
                        </a:rPr>
                        <a:t>BOTDR</a:t>
                      </a:r>
                      <a:r>
                        <a:rPr lang="zh-CN" altLang="en-US" sz="1500" u="none" strike="noStrike" dirty="0">
                          <a:effectLst/>
                        </a:rPr>
                        <a:t>）</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Instrument host 1 set</a:t>
                      </a:r>
                      <a:br>
                        <a:rPr lang="zh-CN" altLang="en-US" sz="1500" u="none" strike="noStrike" dirty="0">
                          <a:effectLst/>
                        </a:rPr>
                      </a:br>
                      <a:r>
                        <a:rPr lang="en-US" altLang="zh-CN" sz="1500" u="none" strike="noStrike" dirty="0">
                          <a:effectLst/>
                        </a:rPr>
                        <a:t>Fiber jumper 1 set</a:t>
                      </a:r>
                      <a:br>
                        <a:rPr lang="zh-CN" altLang="en-US" sz="1500" u="none" strike="noStrike" dirty="0">
                          <a:effectLst/>
                        </a:rPr>
                      </a:br>
                      <a:r>
                        <a:rPr lang="en-US" altLang="zh-CN" sz="1500" u="none" strike="noStrike" dirty="0">
                          <a:effectLst/>
                        </a:rPr>
                        <a:t>Basic system software 1 set</a:t>
                      </a:r>
                      <a:br>
                        <a:rPr lang="zh-CN" altLang="en-US" sz="1500" u="none" strike="noStrike" dirty="0">
                          <a:effectLst/>
                        </a:rPr>
                      </a:br>
                      <a:r>
                        <a:rPr lang="en-US" altLang="zh-CN" sz="1500" u="none" strike="noStrike" dirty="0">
                          <a:effectLst/>
                        </a:rPr>
                        <a:t>Instrument lever box (optional)</a:t>
                      </a:r>
                      <a:br>
                        <a:rPr lang="zh-CN" altLang="en-US" sz="1500" u="none" strike="noStrike" dirty="0">
                          <a:effectLst/>
                        </a:rPr>
                      </a:br>
                      <a:r>
                        <a:rPr lang="en-US" altLang="zh-CN" sz="1500" u="none" strike="noStrike" dirty="0">
                          <a:effectLst/>
                        </a:rPr>
                        <a:t>Optical multiplex checker (optional)</a:t>
                      </a:r>
                      <a:br>
                        <a:rPr lang="en-US" altLang="zh-CN" sz="1500" u="none" strike="noStrike" dirty="0">
                          <a:effectLst/>
                        </a:rPr>
                      </a:b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Maximum monitoring distance</a:t>
                      </a:r>
                      <a:r>
                        <a:rPr lang="zh-CN" altLang="en-US" sz="1500" u="none" strike="noStrike" dirty="0">
                          <a:effectLst/>
                        </a:rPr>
                        <a:t>：</a:t>
                      </a:r>
                      <a:r>
                        <a:rPr lang="en-US" altLang="zh-CN" sz="1500" u="none" strike="noStrike" dirty="0">
                          <a:effectLst/>
                        </a:rPr>
                        <a:t>80km</a:t>
                      </a:r>
                      <a:br>
                        <a:rPr lang="en-US" altLang="zh-CN" sz="1500" u="none" strike="noStrike" dirty="0">
                          <a:effectLst/>
                        </a:rPr>
                      </a:br>
                      <a:r>
                        <a:rPr lang="en-US" altLang="zh-CN" sz="1500" u="none" strike="noStrike" dirty="0">
                          <a:effectLst/>
                        </a:rPr>
                        <a:t>Spatial resolution</a:t>
                      </a:r>
                      <a:r>
                        <a:rPr lang="zh-CN" altLang="en-US" sz="1500" u="none" strike="noStrike" dirty="0">
                          <a:effectLst/>
                        </a:rPr>
                        <a:t>：</a:t>
                      </a:r>
                      <a:r>
                        <a:rPr lang="en-US" altLang="zh-CN" sz="1500" u="none" strike="noStrike" dirty="0">
                          <a:effectLst/>
                        </a:rPr>
                        <a:t>3m</a:t>
                      </a:r>
                      <a:br>
                        <a:rPr lang="en-US" altLang="zh-CN" sz="1500" u="none" strike="noStrike" dirty="0">
                          <a:effectLst/>
                        </a:rPr>
                      </a:br>
                      <a:r>
                        <a:rPr lang="en-US" altLang="zh-CN" sz="1500" u="none" strike="noStrike" dirty="0">
                          <a:effectLst/>
                        </a:rPr>
                        <a:t>Spatial positioning accuracy</a:t>
                      </a:r>
                      <a:r>
                        <a:rPr lang="zh-CN" altLang="en-US" sz="1500" u="none" strike="noStrike" dirty="0">
                          <a:effectLst/>
                        </a:rPr>
                        <a:t>：</a:t>
                      </a:r>
                      <a:r>
                        <a:rPr lang="en-US" altLang="zh-CN" sz="1500" u="none" strike="noStrike" dirty="0">
                          <a:effectLst/>
                        </a:rPr>
                        <a:t>1m</a:t>
                      </a:r>
                      <a:br>
                        <a:rPr lang="en-US" altLang="zh-CN" sz="1500" u="none" strike="noStrike" dirty="0">
                          <a:effectLst/>
                        </a:rPr>
                      </a:br>
                      <a:r>
                        <a:rPr lang="en-US" altLang="zh-CN" sz="1500" u="none" strike="noStrike" dirty="0">
                          <a:effectLst/>
                        </a:rPr>
                        <a:t>Strain test range</a:t>
                      </a:r>
                      <a:r>
                        <a:rPr lang="zh-CN" altLang="en-US" sz="1500" u="none" strike="noStrike" dirty="0">
                          <a:effectLst/>
                        </a:rPr>
                        <a:t>：</a:t>
                      </a:r>
                      <a:r>
                        <a:rPr lang="en-US" altLang="zh-CN" sz="1500" u="none" strike="noStrike" dirty="0">
                          <a:effectLst/>
                        </a:rPr>
                        <a:t>24000με</a:t>
                      </a:r>
                      <a:br>
                        <a:rPr lang="en-US" altLang="zh-CN" sz="1500" u="none" strike="noStrike" dirty="0">
                          <a:effectLst/>
                        </a:rPr>
                      </a:br>
                      <a:r>
                        <a:rPr lang="en-US" altLang="zh-CN" sz="1500" u="none" strike="noStrike" dirty="0">
                          <a:effectLst/>
                        </a:rPr>
                        <a:t>Strain test accuracy</a:t>
                      </a:r>
                      <a:r>
                        <a:rPr lang="zh-CN" altLang="en-US" sz="1500" u="none" strike="noStrike" dirty="0">
                          <a:effectLst/>
                        </a:rPr>
                        <a:t>：</a:t>
                      </a:r>
                      <a:r>
                        <a:rPr lang="en-US" altLang="zh-CN" sz="1500" u="none" strike="noStrike" dirty="0">
                          <a:effectLst/>
                        </a:rPr>
                        <a:t>±20με</a:t>
                      </a:r>
                      <a:br>
                        <a:rPr lang="en-US" altLang="zh-CN" sz="1500" u="none" strike="noStrike" dirty="0">
                          <a:effectLst/>
                        </a:rPr>
                      </a:br>
                      <a:r>
                        <a:rPr lang="en-US" altLang="zh-CN" sz="1500" u="none" strike="noStrike" dirty="0">
                          <a:effectLst/>
                        </a:rPr>
                        <a:t>Temperature monitoring range</a:t>
                      </a:r>
                      <a:r>
                        <a:rPr lang="zh-CN" altLang="en-US" sz="1500" u="none" strike="noStrike" dirty="0">
                          <a:effectLst/>
                        </a:rPr>
                        <a:t>：</a:t>
                      </a:r>
                      <a:r>
                        <a:rPr lang="en-US" altLang="zh-CN" sz="1500" u="none" strike="noStrike" dirty="0">
                          <a:effectLst/>
                        </a:rPr>
                        <a:t>-40°C ~370°C(Related to sensing fiber optic cables)</a:t>
                      </a:r>
                      <a:br>
                        <a:rPr lang="zh-CN" altLang="en-US" sz="1500" u="none" strike="noStrike" dirty="0">
                          <a:effectLst/>
                        </a:rPr>
                      </a:br>
                      <a:r>
                        <a:rPr lang="en-US" altLang="zh-CN" sz="1500" u="none" strike="noStrike" dirty="0">
                          <a:effectLst/>
                        </a:rPr>
                        <a:t>Temperature monitoring accuracy</a:t>
                      </a:r>
                      <a:r>
                        <a:rPr lang="zh-CN" altLang="en-US" sz="1500" u="none" strike="noStrike" dirty="0">
                          <a:effectLst/>
                        </a:rPr>
                        <a:t>：</a:t>
                      </a:r>
                      <a:r>
                        <a:rPr lang="en-US" altLang="zh-CN" sz="1500" u="none" strike="noStrike" dirty="0">
                          <a:effectLst/>
                        </a:rPr>
                        <a:t>±1°C</a:t>
                      </a:r>
                      <a:endParaRPr lang="en-US" altLang="zh-CN"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Communication fiber optic cable online health monitoring and breakpoint positioning;</a:t>
                      </a:r>
                      <a:br>
                        <a:rPr lang="en-US" altLang="zh-CN" sz="1500" u="none" strike="noStrike" dirty="0">
                          <a:effectLst/>
                        </a:rPr>
                      </a:br>
                      <a:r>
                        <a:rPr lang="en-US" altLang="zh-CN" sz="1500" u="none" strike="noStrike" dirty="0">
                          <a:effectLst/>
                        </a:rPr>
                        <a:t>High-speed rail sound barrier shedding and overturning monitoring;</a:t>
                      </a:r>
                      <a:br>
                        <a:rPr lang="en-US" altLang="zh-CN" sz="1500" u="none" strike="noStrike" dirty="0">
                          <a:effectLst/>
                        </a:rPr>
                      </a:br>
                      <a:r>
                        <a:rPr lang="en-US" altLang="zh-CN" sz="1500" u="none" strike="noStrike" dirty="0">
                          <a:effectLst/>
                        </a:rPr>
                        <a:t>High-voltage transmission line cable lightning strike, ice cover monitoring;</a:t>
                      </a:r>
                      <a:br>
                        <a:rPr lang="en-US" altLang="zh-CN" sz="1500" u="none" strike="noStrike" dirty="0">
                          <a:effectLst/>
                        </a:rPr>
                      </a:br>
                      <a:r>
                        <a:rPr lang="en-US" altLang="zh-CN" sz="1500" u="none" strike="noStrike" dirty="0">
                          <a:effectLst/>
                        </a:rPr>
                        <a:t>Monitoring of geological hazards such as landslides and subsidence;</a:t>
                      </a:r>
                      <a:br>
                        <a:rPr lang="en-US" altLang="zh-CN" sz="1500" u="none" strike="noStrike" dirty="0">
                          <a:effectLst/>
                        </a:rPr>
                      </a:br>
                      <a:r>
                        <a:rPr lang="en-US" altLang="zh-CN" sz="1500" u="none" strike="noStrike" dirty="0">
                          <a:effectLst/>
                        </a:rPr>
                        <a:t>Oil and gas, thermal pipeline leakage monitoring;</a:t>
                      </a:r>
                      <a:br>
                        <a:rPr lang="en-US" altLang="zh-CN" sz="1500" u="none" strike="noStrike" dirty="0">
                          <a:effectLst/>
                        </a:rPr>
                      </a:br>
                      <a:r>
                        <a:rPr lang="en-US" altLang="zh-CN" sz="1500" u="none" strike="noStrike" dirty="0">
                          <a:effectLst/>
                        </a:rPr>
                        <a:t>Health monitoring and fire alarm of tunnel/culvert structure;</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extLst>
                  <a:ext uri="{0D108BD9-81ED-4DB2-BD59-A6C34878D82A}">
                    <a16:rowId xmlns:a16="http://schemas.microsoft.com/office/drawing/2014/main" val="4145574974"/>
                  </a:ext>
                </a:extLst>
              </a:tr>
              <a:tr h="1698855">
                <a:tc>
                  <a:txBody>
                    <a:bodyPr/>
                    <a:lstStyle/>
                    <a:p>
                      <a:pPr algn="ctr" fontAlgn="ctr"/>
                      <a:r>
                        <a:rPr lang="en-US" sz="1500" u="none" strike="noStrike" dirty="0">
                          <a:effectLst/>
                        </a:rPr>
                        <a:t>A5000 </a:t>
                      </a:r>
                      <a:r>
                        <a:rPr lang="en-US" altLang="zh-CN" sz="1500" u="none" strike="noStrike" dirty="0">
                          <a:effectLst/>
                        </a:rPr>
                        <a:t>Distributed fiber Acoustic(vibration) Sensor (DAS)</a:t>
                      </a:r>
                      <a:endParaRPr 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Instrument host 1 set</a:t>
                      </a:r>
                      <a:br>
                        <a:rPr lang="zh-CN" altLang="en-US" sz="1500" u="none" strike="noStrike" dirty="0">
                          <a:effectLst/>
                        </a:rPr>
                      </a:br>
                      <a:r>
                        <a:rPr lang="en-US" altLang="zh-CN" sz="1500" u="none" strike="noStrike" dirty="0">
                          <a:effectLst/>
                        </a:rPr>
                        <a:t>Fiber jumper 1 set</a:t>
                      </a:r>
                      <a:br>
                        <a:rPr lang="en-US" altLang="zh-CN" sz="1500" u="none" strike="noStrike" dirty="0">
                          <a:effectLst/>
                        </a:rPr>
                      </a:br>
                      <a:r>
                        <a:rPr lang="en-US" altLang="zh-CN" sz="1500" u="none" strike="noStrike" dirty="0">
                          <a:effectLst/>
                        </a:rPr>
                        <a:t>Basic system software 1 set</a:t>
                      </a:r>
                      <a:br>
                        <a:rPr lang="zh-CN" altLang="en-US" sz="1500" u="none" strike="noStrike" dirty="0">
                          <a:effectLst/>
                        </a:rPr>
                      </a:br>
                      <a:r>
                        <a:rPr lang="en-US" altLang="zh-CN" sz="1500" u="none" strike="noStrike" dirty="0">
                          <a:effectLst/>
                        </a:rPr>
                        <a:t>Instrument lever box (optional)</a:t>
                      </a:r>
                      <a:br>
                        <a:rPr lang="zh-CN" altLang="en-US" sz="1500" u="none" strike="noStrike" dirty="0">
                          <a:effectLst/>
                        </a:rPr>
                      </a:br>
                      <a:r>
                        <a:rPr lang="en-US" altLang="zh-CN" sz="1500" u="none" strike="noStrike" dirty="0">
                          <a:effectLst/>
                        </a:rPr>
                        <a:t>Optical multiplex checker (optional)</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Maximum monitoring distance</a:t>
                      </a:r>
                      <a:r>
                        <a:rPr lang="zh-CN" altLang="en-US" sz="1500" u="none" strike="noStrike" dirty="0">
                          <a:effectLst/>
                        </a:rPr>
                        <a:t>：</a:t>
                      </a:r>
                      <a:r>
                        <a:rPr lang="en-US" altLang="zh-CN" sz="1500" u="none" strike="noStrike" dirty="0">
                          <a:effectLst/>
                        </a:rPr>
                        <a:t>50km</a:t>
                      </a:r>
                      <a:br>
                        <a:rPr lang="en-US" altLang="zh-CN" sz="1500" u="none" strike="noStrike" dirty="0">
                          <a:effectLst/>
                        </a:rPr>
                      </a:br>
                      <a:r>
                        <a:rPr lang="en-US" altLang="zh-CN" sz="1500" u="none" strike="noStrike" dirty="0">
                          <a:effectLst/>
                        </a:rPr>
                        <a:t>Spatial resolution</a:t>
                      </a:r>
                      <a:r>
                        <a:rPr lang="zh-CN" altLang="en-US" sz="1500" u="none" strike="noStrike" dirty="0">
                          <a:effectLst/>
                        </a:rPr>
                        <a:t>：</a:t>
                      </a:r>
                      <a:r>
                        <a:rPr lang="en-US" altLang="zh-CN" sz="1500" u="none" strike="noStrike" dirty="0">
                          <a:effectLst/>
                        </a:rPr>
                        <a:t>10m</a:t>
                      </a:r>
                      <a:br>
                        <a:rPr lang="en-US" altLang="zh-CN" sz="1500" u="none" strike="noStrike" dirty="0">
                          <a:effectLst/>
                        </a:rPr>
                      </a:br>
                      <a:r>
                        <a:rPr lang="en-US" altLang="zh-CN" sz="1500" u="none" strike="noStrike" dirty="0">
                          <a:effectLst/>
                        </a:rPr>
                        <a:t>Spatial positioning accuracy</a:t>
                      </a:r>
                      <a:r>
                        <a:rPr lang="zh-CN" altLang="en-US" sz="1500" u="none" strike="noStrike" dirty="0">
                          <a:effectLst/>
                        </a:rPr>
                        <a:t>：</a:t>
                      </a:r>
                      <a:r>
                        <a:rPr lang="en-US" altLang="zh-CN" sz="1500" u="none" strike="noStrike" dirty="0">
                          <a:effectLst/>
                        </a:rPr>
                        <a:t>5m</a:t>
                      </a:r>
                      <a:br>
                        <a:rPr lang="en-US" altLang="zh-CN" sz="1500" u="none" strike="noStrike" dirty="0">
                          <a:effectLst/>
                        </a:rPr>
                      </a:br>
                      <a:r>
                        <a:rPr lang="en-US" altLang="zh-CN" sz="1500" u="none" strike="noStrike" dirty="0">
                          <a:effectLst/>
                        </a:rPr>
                        <a:t>Real-time frequency monitoring range</a:t>
                      </a:r>
                      <a:r>
                        <a:rPr lang="zh-CN" altLang="en-US" sz="1500" u="none" strike="noStrike" dirty="0">
                          <a:effectLst/>
                        </a:rPr>
                        <a:t>：</a:t>
                      </a:r>
                      <a:r>
                        <a:rPr lang="en-US" altLang="zh-CN" sz="1500" u="none" strike="noStrike" dirty="0">
                          <a:effectLst/>
                        </a:rPr>
                        <a:t>500Hz</a:t>
                      </a:r>
                      <a:br>
                        <a:rPr lang="en-US" altLang="zh-CN" sz="1500" u="none" strike="noStrike" dirty="0">
                          <a:effectLst/>
                        </a:rPr>
                      </a:br>
                      <a:r>
                        <a:rPr lang="en-US" altLang="zh-CN" sz="1500" u="none" strike="noStrike" dirty="0">
                          <a:effectLst/>
                        </a:rPr>
                        <a:t>Maximum frequency monitoring range</a:t>
                      </a:r>
                      <a:r>
                        <a:rPr lang="zh-CN" altLang="en-US" sz="1500" u="none" strike="noStrike" dirty="0">
                          <a:effectLst/>
                        </a:rPr>
                        <a:t>：</a:t>
                      </a:r>
                      <a:r>
                        <a:rPr lang="en-US" altLang="zh-CN" sz="1500" u="none" strike="noStrike" dirty="0">
                          <a:effectLst/>
                        </a:rPr>
                        <a:t>50kHz</a:t>
                      </a:r>
                      <a:endParaRPr lang="en-US" altLang="zh-CN"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Health monitoring of high-speed rail structure based on existing fiber optic cables;</a:t>
                      </a:r>
                      <a:br>
                        <a:rPr lang="en-US" altLang="zh-CN" sz="1500" u="none" strike="noStrike" dirty="0">
                          <a:effectLst/>
                        </a:rPr>
                      </a:br>
                      <a:r>
                        <a:rPr lang="en-US" altLang="zh-CN" sz="1500" u="none" strike="noStrike" dirty="0">
                          <a:effectLst/>
                        </a:rPr>
                        <a:t>High-voltage transmission line ice dance monitoring;</a:t>
                      </a:r>
                      <a:br>
                        <a:rPr lang="en-US" altLang="zh-CN" sz="1500" u="none" strike="noStrike" dirty="0">
                          <a:effectLst/>
                        </a:rPr>
                      </a:br>
                      <a:r>
                        <a:rPr lang="en-US" altLang="zh-CN" sz="1500" u="none" strike="noStrike" dirty="0">
                          <a:effectLst/>
                        </a:rPr>
                        <a:t>Perimeter security intrusion monitoring;</a:t>
                      </a:r>
                      <a:br>
                        <a:rPr lang="en-US" altLang="zh-CN" sz="1500" u="none" strike="noStrike" dirty="0">
                          <a:effectLst/>
                        </a:rPr>
                      </a:br>
                      <a:r>
                        <a:rPr lang="en-US" altLang="zh-CN" sz="1500" u="none" strike="noStrike" dirty="0">
                          <a:effectLst/>
                        </a:rPr>
                        <a:t>Early warning and monitoring of geological hazards;</a:t>
                      </a:r>
                      <a:br>
                        <a:rPr lang="en-US" altLang="zh-CN" sz="1500" u="none" strike="noStrike" dirty="0">
                          <a:effectLst/>
                        </a:rPr>
                      </a:br>
                      <a:r>
                        <a:rPr lang="en-US" altLang="zh-CN" sz="1500" u="none" strike="noStrike" dirty="0">
                          <a:effectLst/>
                        </a:rPr>
                        <a:t>Oil and gas and thermal pipeline leakage monitoring;</a:t>
                      </a:r>
                      <a:br>
                        <a:rPr lang="en-US" altLang="zh-CN" sz="1500" u="none" strike="noStrike" dirty="0">
                          <a:effectLst/>
                        </a:rPr>
                      </a:br>
                      <a:r>
                        <a:rPr lang="en-US" altLang="zh-CN" sz="1500" u="none" strike="noStrike" dirty="0">
                          <a:effectLst/>
                        </a:rPr>
                        <a:t>Light, cable anti-external break monitoring;</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extLst>
                  <a:ext uri="{0D108BD9-81ED-4DB2-BD59-A6C34878D82A}">
                    <a16:rowId xmlns:a16="http://schemas.microsoft.com/office/drawing/2014/main" val="3624766719"/>
                  </a:ext>
                </a:extLst>
              </a:tr>
              <a:tr h="1918647">
                <a:tc>
                  <a:txBody>
                    <a:bodyPr/>
                    <a:lstStyle/>
                    <a:p>
                      <a:pPr algn="ctr" fontAlgn="ctr"/>
                      <a:r>
                        <a:rPr lang="en-US" altLang="zh-CN" sz="1500" u="none" strike="noStrike" dirty="0">
                          <a:effectLst/>
                        </a:rPr>
                        <a:t>A2000 Distributed fiber Temperature Sensor (DTS)</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Instrument host 1 set</a:t>
                      </a:r>
                      <a:br>
                        <a:rPr lang="zh-CN" altLang="en-US" sz="1500" u="none" strike="noStrike" dirty="0">
                          <a:effectLst/>
                        </a:rPr>
                      </a:br>
                      <a:r>
                        <a:rPr lang="en-US" altLang="zh-CN" sz="1500" u="none" strike="noStrike" dirty="0">
                          <a:effectLst/>
                        </a:rPr>
                        <a:t>Fiber jumper 1 set</a:t>
                      </a:r>
                      <a:br>
                        <a:rPr lang="en-US" altLang="zh-CN" sz="1500" u="none" strike="noStrike" dirty="0">
                          <a:effectLst/>
                        </a:rPr>
                      </a:br>
                      <a:r>
                        <a:rPr lang="en-US" altLang="zh-CN" sz="1500" u="none" strike="noStrike" dirty="0">
                          <a:effectLst/>
                        </a:rPr>
                        <a:t>Basic system software 1 set</a:t>
                      </a:r>
                      <a:br>
                        <a:rPr lang="en-US" altLang="zh-CN" sz="1500" u="none" strike="noStrike" dirty="0">
                          <a:effectLst/>
                        </a:rPr>
                      </a:br>
                      <a:r>
                        <a:rPr lang="en-US" altLang="zh-CN" sz="1500" u="none" strike="noStrike" dirty="0">
                          <a:effectLst/>
                        </a:rPr>
                        <a:t>Instrument lever box (optional)</a:t>
                      </a:r>
                      <a:br>
                        <a:rPr lang="zh-CN" altLang="en-US" sz="1500" u="none" strike="noStrike" dirty="0">
                          <a:effectLst/>
                        </a:rPr>
                      </a:br>
                      <a:r>
                        <a:rPr lang="en-US" altLang="zh-CN" sz="1500" u="none" strike="noStrike" dirty="0">
                          <a:effectLst/>
                        </a:rPr>
                        <a:t>Optical multiplex checker (optional)</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Maximum monitoring distance</a:t>
                      </a:r>
                      <a:r>
                        <a:rPr lang="zh-CN" altLang="en-US" sz="1500" u="none" strike="noStrike" dirty="0">
                          <a:effectLst/>
                        </a:rPr>
                        <a:t>：</a:t>
                      </a:r>
                      <a:r>
                        <a:rPr lang="en-US" altLang="zh-CN" sz="1500" u="none" strike="noStrike" dirty="0">
                          <a:effectLst/>
                        </a:rPr>
                        <a:t>10km</a:t>
                      </a:r>
                      <a:br>
                        <a:rPr lang="en-US" altLang="zh-CN" sz="1500" u="none" strike="noStrike" dirty="0">
                          <a:effectLst/>
                        </a:rPr>
                      </a:br>
                      <a:r>
                        <a:rPr lang="en-US" altLang="zh-CN" sz="1500" u="none" strike="noStrike" dirty="0">
                          <a:effectLst/>
                        </a:rPr>
                        <a:t>Spatial resolution</a:t>
                      </a:r>
                      <a:r>
                        <a:rPr lang="zh-CN" altLang="en-US" sz="1500" u="none" strike="noStrike" dirty="0">
                          <a:effectLst/>
                        </a:rPr>
                        <a:t>：</a:t>
                      </a:r>
                      <a:r>
                        <a:rPr lang="en-US" altLang="zh-CN" sz="1500" u="none" strike="noStrike" dirty="0">
                          <a:effectLst/>
                        </a:rPr>
                        <a:t>10m</a:t>
                      </a:r>
                      <a:br>
                        <a:rPr lang="en-US" altLang="zh-CN" sz="1500" u="none" strike="noStrike" dirty="0">
                          <a:effectLst/>
                        </a:rPr>
                      </a:br>
                      <a:r>
                        <a:rPr lang="en-US" altLang="zh-CN" sz="1500" u="none" strike="noStrike" dirty="0">
                          <a:effectLst/>
                        </a:rPr>
                        <a:t>Spatial positioning accuracy</a:t>
                      </a:r>
                      <a:r>
                        <a:rPr lang="zh-CN" altLang="en-US" sz="1500" u="none" strike="noStrike" dirty="0">
                          <a:effectLst/>
                        </a:rPr>
                        <a:t>：</a:t>
                      </a:r>
                      <a:r>
                        <a:rPr lang="en-US" altLang="zh-CN" sz="1500" u="none" strike="noStrike" dirty="0">
                          <a:effectLst/>
                        </a:rPr>
                        <a:t>1m</a:t>
                      </a:r>
                      <a:br>
                        <a:rPr lang="en-US" altLang="zh-CN" sz="1500" u="none" strike="noStrike" dirty="0">
                          <a:effectLst/>
                        </a:rPr>
                      </a:br>
                      <a:r>
                        <a:rPr lang="en-US" altLang="zh-CN" sz="1500" u="none" strike="noStrike" dirty="0">
                          <a:effectLst/>
                        </a:rPr>
                        <a:t>Temperature monitoring range</a:t>
                      </a:r>
                      <a:r>
                        <a:rPr lang="zh-CN" altLang="en-US" sz="1500" u="none" strike="noStrike" dirty="0">
                          <a:effectLst/>
                        </a:rPr>
                        <a:t>：</a:t>
                      </a:r>
                      <a:r>
                        <a:rPr lang="en-US" altLang="zh-CN" sz="1500" u="none" strike="noStrike" dirty="0">
                          <a:effectLst/>
                        </a:rPr>
                        <a:t>-40°C~+120°C</a:t>
                      </a:r>
                      <a:br>
                        <a:rPr lang="en-US" altLang="zh-CN" sz="1500" u="none" strike="noStrike" dirty="0">
                          <a:effectLst/>
                        </a:rPr>
                      </a:br>
                      <a:r>
                        <a:rPr lang="en-US" altLang="zh-CN" sz="1500" u="none" strike="noStrike" dirty="0">
                          <a:effectLst/>
                        </a:rPr>
                        <a:t>Temperature monitoring accuracy</a:t>
                      </a:r>
                      <a:r>
                        <a:rPr lang="zh-CN" altLang="en-US" sz="1500" u="none" strike="noStrike" dirty="0">
                          <a:effectLst/>
                        </a:rPr>
                        <a:t>：</a:t>
                      </a:r>
                      <a:r>
                        <a:rPr lang="en-US" altLang="zh-CN" sz="1500" u="none" strike="noStrike" dirty="0">
                          <a:effectLst/>
                        </a:rPr>
                        <a:t>±1.5°C</a:t>
                      </a:r>
                      <a:endParaRPr lang="en-US" altLang="zh-CN"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tc>
                  <a:txBody>
                    <a:bodyPr/>
                    <a:lstStyle/>
                    <a:p>
                      <a:pPr algn="l" fontAlgn="ctr"/>
                      <a:r>
                        <a:rPr lang="en-US" altLang="zh-CN" sz="1500" u="none" strike="noStrike" dirty="0">
                          <a:effectLst/>
                        </a:rPr>
                        <a:t>Temperature monitoring of power corridors;</a:t>
                      </a:r>
                      <a:br>
                        <a:rPr lang="en-US" altLang="zh-CN" sz="1500" u="none" strike="noStrike" dirty="0">
                          <a:effectLst/>
                        </a:rPr>
                      </a:br>
                      <a:r>
                        <a:rPr lang="en-US" altLang="zh-CN" sz="1500" u="none" strike="noStrike" dirty="0">
                          <a:effectLst/>
                        </a:rPr>
                        <a:t>Temperature monitoring of oil and gas pipelines;</a:t>
                      </a:r>
                      <a:endParaRPr lang="zh-CN" altLang="en-US" sz="1500" b="0" i="0" u="none" strike="noStrike" dirty="0">
                        <a:solidFill>
                          <a:srgbClr val="000000"/>
                        </a:solidFill>
                        <a:effectLst/>
                        <a:latin typeface="华文仿宋" panose="02010600040101010101" pitchFamily="2" charset="-122"/>
                        <a:ea typeface="华文仿宋" panose="02010600040101010101" pitchFamily="2" charset="-122"/>
                      </a:endParaRPr>
                    </a:p>
                  </a:txBody>
                  <a:tcPr marL="3666" marR="3666" marT="3666" marB="0" anchor="ctr">
                    <a:solidFill>
                      <a:schemeClr val="accent6">
                        <a:lumMod val="40000"/>
                        <a:lumOff val="60000"/>
                      </a:schemeClr>
                    </a:solidFill>
                  </a:tcPr>
                </a:tc>
                <a:extLst>
                  <a:ext uri="{0D108BD9-81ED-4DB2-BD59-A6C34878D82A}">
                    <a16:rowId xmlns:a16="http://schemas.microsoft.com/office/drawing/2014/main" val="708320401"/>
                  </a:ext>
                </a:extLst>
              </a:tr>
            </a:tbl>
          </a:graphicData>
        </a:graphic>
      </p:graphicFrame>
    </p:spTree>
    <p:extLst>
      <p:ext uri="{BB962C8B-B14F-4D97-AF65-F5344CB8AC3E}">
        <p14:creationId xmlns:p14="http://schemas.microsoft.com/office/powerpoint/2010/main" val="392023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4FCE68-CC67-404D-8327-FBDE8746954C}"/>
              </a:ext>
            </a:extLst>
          </p:cNvPr>
          <p:cNvSpPr txBox="1"/>
          <p:nvPr/>
        </p:nvSpPr>
        <p:spPr>
          <a:xfrm>
            <a:off x="1929284" y="-17701"/>
            <a:ext cx="7450852" cy="461665"/>
          </a:xfrm>
          <a:prstGeom prst="rect">
            <a:avLst/>
          </a:prstGeom>
          <a:noFill/>
        </p:spPr>
        <p:txBody>
          <a:bodyPr wrap="square">
            <a:spAutoFit/>
          </a:bodyPr>
          <a:lstStyle/>
          <a:p>
            <a:pPr algn="ctr"/>
            <a:r>
              <a:rPr lang="en-US" altLang="zh-CN" sz="2400" b="1" dirty="0">
                <a:solidFill>
                  <a:schemeClr val="bg1"/>
                </a:solidFill>
              </a:rPr>
              <a:t>Distributed Fiber Monitoring Device appearance</a:t>
            </a:r>
            <a:endParaRPr lang="en-US" sz="2400" dirty="0"/>
          </a:p>
        </p:txBody>
      </p:sp>
      <p:pic>
        <p:nvPicPr>
          <p:cNvPr id="5" name="Picture 4">
            <a:extLst>
              <a:ext uri="{FF2B5EF4-FFF2-40B4-BE49-F238E27FC236}">
                <a16:creationId xmlns:a16="http://schemas.microsoft.com/office/drawing/2014/main" id="{F5EC87F3-AD56-46E3-940E-B40B1F787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76" y="509626"/>
            <a:ext cx="6521264" cy="2588933"/>
          </a:xfrm>
          <a:prstGeom prst="rect">
            <a:avLst/>
          </a:prstGeom>
        </p:spPr>
      </p:pic>
      <p:sp>
        <p:nvSpPr>
          <p:cNvPr id="7" name="文本框 6">
            <a:extLst>
              <a:ext uri="{FF2B5EF4-FFF2-40B4-BE49-F238E27FC236}">
                <a16:creationId xmlns:a16="http://schemas.microsoft.com/office/drawing/2014/main" id="{7E15F226-2A25-456D-B43F-D4528A94D5F7}"/>
              </a:ext>
            </a:extLst>
          </p:cNvPr>
          <p:cNvSpPr txBox="1">
            <a:spLocks noChangeArrowheads="1"/>
          </p:cNvSpPr>
          <p:nvPr/>
        </p:nvSpPr>
        <p:spPr bwMode="auto">
          <a:xfrm>
            <a:off x="6501899" y="579968"/>
            <a:ext cx="1825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US" altLang="zh-CN" sz="1600" b="1" dirty="0">
                <a:solidFill>
                  <a:srgbClr val="FF0000"/>
                </a:solidFill>
                <a:latin typeface="微软雅黑" panose="020B0503020204020204" pitchFamily="34" charset="-122"/>
                <a:ea typeface="微软雅黑" panose="020B0503020204020204" pitchFamily="34" charset="-122"/>
              </a:rPr>
              <a:t>Front</a:t>
            </a:r>
            <a:r>
              <a:rPr kumimoji="0" lang="en-US" altLang="zh-CN" sz="11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rPr>
              <a:t>Panel</a:t>
            </a:r>
            <a:endParaRPr lang="en-US" altLang="en-US" sz="1600" b="1" dirty="0">
              <a:solidFill>
                <a:srgbClr val="FF0000"/>
              </a:solidFill>
              <a:latin typeface="微软雅黑" panose="020B0503020204020204" pitchFamily="34" charset="-122"/>
              <a:ea typeface="微软雅黑" panose="020B0503020204020204" pitchFamily="34" charset="-122"/>
            </a:endParaRPr>
          </a:p>
        </p:txBody>
      </p:sp>
      <p:pic>
        <p:nvPicPr>
          <p:cNvPr id="8" name="Picture 7">
            <a:extLst>
              <a:ext uri="{FF2B5EF4-FFF2-40B4-BE49-F238E27FC236}">
                <a16:creationId xmlns:a16="http://schemas.microsoft.com/office/drawing/2014/main" id="{1EC7BA92-A49D-44BB-95E3-D934EDC18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434" y="3236704"/>
            <a:ext cx="6305224" cy="3301073"/>
          </a:xfrm>
          <a:prstGeom prst="rect">
            <a:avLst/>
          </a:prstGeom>
        </p:spPr>
      </p:pic>
      <p:sp>
        <p:nvSpPr>
          <p:cNvPr id="9" name="文本框 7">
            <a:extLst>
              <a:ext uri="{FF2B5EF4-FFF2-40B4-BE49-F238E27FC236}">
                <a16:creationId xmlns:a16="http://schemas.microsoft.com/office/drawing/2014/main" id="{53F28DE6-A55C-4111-9E44-4AF07E43F91C}"/>
              </a:ext>
            </a:extLst>
          </p:cNvPr>
          <p:cNvSpPr txBox="1">
            <a:spLocks noChangeArrowheads="1"/>
          </p:cNvSpPr>
          <p:nvPr/>
        </p:nvSpPr>
        <p:spPr bwMode="auto">
          <a:xfrm>
            <a:off x="8793848" y="3585632"/>
            <a:ext cx="1698626"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zh-CN" sz="16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Rear Panel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F5FEF8A3-6121-4C74-9145-7607E937465D}"/>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57009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p:cNvSpPr>
            <a:spLocks/>
          </p:cNvSpPr>
          <p:nvPr/>
        </p:nvSpPr>
        <p:spPr bwMode="gray">
          <a:xfrm>
            <a:off x="2588077" y="407663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3" name="Freeform 7"/>
          <p:cNvSpPr>
            <a:spLocks/>
          </p:cNvSpPr>
          <p:nvPr/>
        </p:nvSpPr>
        <p:spPr bwMode="gray">
          <a:xfrm>
            <a:off x="1652511" y="407663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5" name="Freeform 9"/>
          <p:cNvSpPr>
            <a:spLocks/>
          </p:cNvSpPr>
          <p:nvPr/>
        </p:nvSpPr>
        <p:spPr bwMode="gray">
          <a:xfrm>
            <a:off x="2588077" y="3033547"/>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6" name="Freeform 10"/>
          <p:cNvSpPr>
            <a:spLocks/>
          </p:cNvSpPr>
          <p:nvPr/>
        </p:nvSpPr>
        <p:spPr bwMode="gray">
          <a:xfrm>
            <a:off x="1652511" y="3033547"/>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7" name="Freeform 11"/>
          <p:cNvSpPr>
            <a:spLocks/>
          </p:cNvSpPr>
          <p:nvPr/>
        </p:nvSpPr>
        <p:spPr bwMode="gray">
          <a:xfrm>
            <a:off x="2588077" y="197965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8" name="Freeform 12"/>
          <p:cNvSpPr>
            <a:spLocks/>
          </p:cNvSpPr>
          <p:nvPr/>
        </p:nvSpPr>
        <p:spPr bwMode="gray">
          <a:xfrm>
            <a:off x="1652511" y="197965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17" name="标题 2">
            <a:extLst>
              <a:ext uri="{FF2B5EF4-FFF2-40B4-BE49-F238E27FC236}">
                <a16:creationId xmlns:a16="http://schemas.microsoft.com/office/drawing/2014/main" id="{28A5EAF2-D176-4C35-8B8A-3F8154A2A678}"/>
              </a:ext>
            </a:extLst>
          </p:cNvPr>
          <p:cNvSpPr txBox="1">
            <a:spLocks noChangeArrowheads="1"/>
          </p:cNvSpPr>
          <p:nvPr/>
        </p:nvSpPr>
        <p:spPr bwMode="auto">
          <a:xfrm>
            <a:off x="1811917" y="-40653"/>
            <a:ext cx="8229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marL="0" marR="0" lvl="0" indent="0" algn="ctr" defTabSz="1166255"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333333"/>
                </a:solidFill>
                <a:effectLst/>
                <a:uLnTx/>
                <a:uFillTx/>
                <a:latin typeface="Times New Roman" panose="02020603050405020304" pitchFamily="18" charset="0"/>
                <a:ea typeface="ＭＳ Ｐゴシック" pitchFamily="34" charset="-128"/>
                <a:cs typeface="Times New Roman" panose="02020603050405020304" pitchFamily="18" charset="0"/>
              </a:rPr>
              <a:t>SENSING THE WORLD WITH </a:t>
            </a:r>
            <a:r>
              <a:rPr kumimoji="0" 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rPr>
              <a:t>AN OPTICAL FIBER</a:t>
            </a:r>
            <a:endParaRPr kumimoji="0" lang="zh-CN" alt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3" name="TextBox 2">
            <a:extLst>
              <a:ext uri="{FF2B5EF4-FFF2-40B4-BE49-F238E27FC236}">
                <a16:creationId xmlns:a16="http://schemas.microsoft.com/office/drawing/2014/main" id="{596F6C88-52FF-41F6-AFF5-A5FA5831C4FA}"/>
              </a:ext>
            </a:extLst>
          </p:cNvPr>
          <p:cNvSpPr txBox="1"/>
          <p:nvPr/>
        </p:nvSpPr>
        <p:spPr>
          <a:xfrm>
            <a:off x="501408" y="650651"/>
            <a:ext cx="2534855" cy="677108"/>
          </a:xfrm>
          <a:prstGeom prst="rect">
            <a:avLst/>
          </a:prstGeom>
          <a:noFill/>
        </p:spPr>
        <p:txBody>
          <a:bodyPr wrap="square" rtlCol="0">
            <a:spAutoFit/>
          </a:bodyPr>
          <a:lstStyle/>
          <a:p>
            <a:r>
              <a:rPr lang="en-US" sz="3800" b="1" dirty="0">
                <a:solidFill>
                  <a:srgbClr val="81B4B5"/>
                </a:solidFill>
                <a:latin typeface="Times New Roman" panose="02020603050405020304" pitchFamily="18" charset="0"/>
                <a:ea typeface="微软雅黑" pitchFamily="34" charset="-122"/>
                <a:cs typeface="Times New Roman" panose="02020603050405020304" pitchFamily="18" charset="0"/>
              </a:rPr>
              <a:t>Contents</a:t>
            </a:r>
          </a:p>
        </p:txBody>
      </p:sp>
      <p:sp>
        <p:nvSpPr>
          <p:cNvPr id="4" name="TextBox 3">
            <a:extLst>
              <a:ext uri="{FF2B5EF4-FFF2-40B4-BE49-F238E27FC236}">
                <a16:creationId xmlns:a16="http://schemas.microsoft.com/office/drawing/2014/main" id="{8D79232B-6E9C-420F-9465-35C5E5198CF5}"/>
              </a:ext>
            </a:extLst>
          </p:cNvPr>
          <p:cNvSpPr txBox="1"/>
          <p:nvPr/>
        </p:nvSpPr>
        <p:spPr>
          <a:xfrm>
            <a:off x="2699551" y="2050641"/>
            <a:ext cx="7728938" cy="523220"/>
          </a:xfrm>
          <a:prstGeom prst="rect">
            <a:avLst/>
          </a:prstGeom>
          <a:noFill/>
        </p:spPr>
        <p:txBody>
          <a:bodyPr wrap="square" rtlCol="0" anchor="ctr">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Challenges Facing Oil and Gas Pipeline Security</a:t>
            </a:r>
          </a:p>
        </p:txBody>
      </p:sp>
      <p:sp>
        <p:nvSpPr>
          <p:cNvPr id="20" name="TextBox 19">
            <a:extLst>
              <a:ext uri="{FF2B5EF4-FFF2-40B4-BE49-F238E27FC236}">
                <a16:creationId xmlns:a16="http://schemas.microsoft.com/office/drawing/2014/main" id="{B159FB9A-8C41-4733-BD8D-D0A5C754FCE0}"/>
              </a:ext>
            </a:extLst>
          </p:cNvPr>
          <p:cNvSpPr txBox="1"/>
          <p:nvPr/>
        </p:nvSpPr>
        <p:spPr>
          <a:xfrm>
            <a:off x="2778540" y="310334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Distributed Fiber-optic sensing system</a:t>
            </a:r>
          </a:p>
        </p:txBody>
      </p:sp>
      <p:sp>
        <p:nvSpPr>
          <p:cNvPr id="31" name="TextBox 30">
            <a:extLst>
              <a:ext uri="{FF2B5EF4-FFF2-40B4-BE49-F238E27FC236}">
                <a16:creationId xmlns:a16="http://schemas.microsoft.com/office/drawing/2014/main" id="{B5D261BB-9DAC-4F1A-A9DB-DE53EF577949}"/>
              </a:ext>
            </a:extLst>
          </p:cNvPr>
          <p:cNvSpPr txBox="1"/>
          <p:nvPr/>
        </p:nvSpPr>
        <p:spPr>
          <a:xfrm>
            <a:off x="2778539" y="4179019"/>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Power Supply Solution</a:t>
            </a:r>
          </a:p>
        </p:txBody>
      </p:sp>
      <p:sp>
        <p:nvSpPr>
          <p:cNvPr id="32" name="Freeform 6">
            <a:extLst>
              <a:ext uri="{FF2B5EF4-FFF2-40B4-BE49-F238E27FC236}">
                <a16:creationId xmlns:a16="http://schemas.microsoft.com/office/drawing/2014/main" id="{97DFD704-97A2-46CF-9DFE-91BB25B8B577}"/>
              </a:ext>
            </a:extLst>
          </p:cNvPr>
          <p:cNvSpPr>
            <a:spLocks/>
          </p:cNvSpPr>
          <p:nvPr/>
        </p:nvSpPr>
        <p:spPr bwMode="gray">
          <a:xfrm>
            <a:off x="2583427" y="5119719"/>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33" name="Freeform 7">
            <a:extLst>
              <a:ext uri="{FF2B5EF4-FFF2-40B4-BE49-F238E27FC236}">
                <a16:creationId xmlns:a16="http://schemas.microsoft.com/office/drawing/2014/main" id="{5BA268EE-1EB9-4B9E-B752-B635A76F71D1}"/>
              </a:ext>
            </a:extLst>
          </p:cNvPr>
          <p:cNvSpPr>
            <a:spLocks/>
          </p:cNvSpPr>
          <p:nvPr/>
        </p:nvSpPr>
        <p:spPr bwMode="gray">
          <a:xfrm>
            <a:off x="1647861" y="5119719"/>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E01B0F3F-D170-427A-AB6B-554381B4CE0E}"/>
              </a:ext>
            </a:extLst>
          </p:cNvPr>
          <p:cNvSpPr txBox="1"/>
          <p:nvPr/>
        </p:nvSpPr>
        <p:spPr>
          <a:xfrm>
            <a:off x="2737794" y="523699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 and Onsite Camera</a:t>
            </a:r>
          </a:p>
        </p:txBody>
      </p:sp>
      <p:sp>
        <p:nvSpPr>
          <p:cNvPr id="36" name="Text Box 16">
            <a:extLst>
              <a:ext uri="{FF2B5EF4-FFF2-40B4-BE49-F238E27FC236}">
                <a16:creationId xmlns:a16="http://schemas.microsoft.com/office/drawing/2014/main" id="{120EC630-F0B3-4BFD-9DE4-4F97265C34B7}"/>
              </a:ext>
            </a:extLst>
          </p:cNvPr>
          <p:cNvSpPr txBox="1">
            <a:spLocks noChangeArrowheads="1"/>
          </p:cNvSpPr>
          <p:nvPr/>
        </p:nvSpPr>
        <p:spPr bwMode="gray">
          <a:xfrm>
            <a:off x="1874985" y="2075250"/>
            <a:ext cx="59696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a:t>
            </a:r>
          </a:p>
        </p:txBody>
      </p:sp>
      <p:sp>
        <p:nvSpPr>
          <p:cNvPr id="37" name="Text Box 17">
            <a:extLst>
              <a:ext uri="{FF2B5EF4-FFF2-40B4-BE49-F238E27FC236}">
                <a16:creationId xmlns:a16="http://schemas.microsoft.com/office/drawing/2014/main" id="{3BC55BDF-DFF4-47DF-A8A4-127C1F5E3A03}"/>
              </a:ext>
            </a:extLst>
          </p:cNvPr>
          <p:cNvSpPr txBox="1">
            <a:spLocks noChangeArrowheads="1"/>
          </p:cNvSpPr>
          <p:nvPr/>
        </p:nvSpPr>
        <p:spPr bwMode="gray">
          <a:xfrm>
            <a:off x="1874985" y="3140677"/>
            <a:ext cx="58512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a:t>
            </a:r>
          </a:p>
        </p:txBody>
      </p:sp>
      <p:sp>
        <p:nvSpPr>
          <p:cNvPr id="38" name="Text Box 18">
            <a:extLst>
              <a:ext uri="{FF2B5EF4-FFF2-40B4-BE49-F238E27FC236}">
                <a16:creationId xmlns:a16="http://schemas.microsoft.com/office/drawing/2014/main" id="{C4646545-61FE-404E-8CBE-FEDD797FEC18}"/>
              </a:ext>
            </a:extLst>
          </p:cNvPr>
          <p:cNvSpPr txBox="1">
            <a:spLocks noChangeArrowheads="1"/>
          </p:cNvSpPr>
          <p:nvPr/>
        </p:nvSpPr>
        <p:spPr bwMode="gray">
          <a:xfrm>
            <a:off x="1811917" y="4175296"/>
            <a:ext cx="660036"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III</a:t>
            </a:r>
          </a:p>
        </p:txBody>
      </p:sp>
      <p:sp>
        <p:nvSpPr>
          <p:cNvPr id="39" name="Text Box 18">
            <a:extLst>
              <a:ext uri="{FF2B5EF4-FFF2-40B4-BE49-F238E27FC236}">
                <a16:creationId xmlns:a16="http://schemas.microsoft.com/office/drawing/2014/main" id="{20560DEA-1631-4883-8927-F1CD73779AC3}"/>
              </a:ext>
            </a:extLst>
          </p:cNvPr>
          <p:cNvSpPr txBox="1">
            <a:spLocks noChangeArrowheads="1"/>
          </p:cNvSpPr>
          <p:nvPr/>
        </p:nvSpPr>
        <p:spPr bwMode="gray">
          <a:xfrm>
            <a:off x="1836410" y="5236992"/>
            <a:ext cx="691280"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IV</a:t>
            </a:r>
          </a:p>
        </p:txBody>
      </p:sp>
    </p:spTree>
    <p:extLst>
      <p:ext uri="{BB962C8B-B14F-4D97-AF65-F5344CB8AC3E}">
        <p14:creationId xmlns:p14="http://schemas.microsoft.com/office/powerpoint/2010/main" val="4203588077"/>
      </p:ext>
    </p:extLst>
  </p:cSld>
  <p:clrMapOvr>
    <a:masterClrMapping/>
  </p:clrMapOvr>
  <p:transition advClick="0"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Graphic 138">
            <a:extLst>
              <a:ext uri="{FF2B5EF4-FFF2-40B4-BE49-F238E27FC236}">
                <a16:creationId xmlns:a16="http://schemas.microsoft.com/office/drawing/2014/main" id="{ABC4BE82-ECEF-4B89-B2F0-55F0A02D5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473" y="718813"/>
            <a:ext cx="1237948" cy="1237948"/>
          </a:xfrm>
          <a:prstGeom prst="rect">
            <a:avLst/>
          </a:prstGeom>
        </p:spPr>
      </p:pic>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Wind-Solar Hybrid Power Supply –  Off-grid Power</a:t>
            </a:r>
          </a:p>
        </p:txBody>
      </p:sp>
      <p:pic>
        <p:nvPicPr>
          <p:cNvPr id="127" name="Graphic 7" descr="Sun">
            <a:extLst>
              <a:ext uri="{FF2B5EF4-FFF2-40B4-BE49-F238E27FC236}">
                <a16:creationId xmlns:a16="http://schemas.microsoft.com/office/drawing/2014/main" id="{D071E417-660B-414F-901B-7FEE51F586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675" y="4152940"/>
            <a:ext cx="697417" cy="694287"/>
          </a:xfrm>
          <a:prstGeom prst="rect">
            <a:avLst/>
          </a:prstGeom>
        </p:spPr>
      </p:pic>
      <p:pic>
        <p:nvPicPr>
          <p:cNvPr id="129" name="Picture 128">
            <a:extLst>
              <a:ext uri="{FF2B5EF4-FFF2-40B4-BE49-F238E27FC236}">
                <a16:creationId xmlns:a16="http://schemas.microsoft.com/office/drawing/2014/main" id="{7BD8D754-E734-4C42-971D-262DD2EEB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42"/>
          <a:stretch/>
        </p:blipFill>
        <p:spPr bwMode="auto">
          <a:xfrm>
            <a:off x="843473" y="1720752"/>
            <a:ext cx="667316" cy="85529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a:extLst>
              <a:ext uri="{FF2B5EF4-FFF2-40B4-BE49-F238E27FC236}">
                <a16:creationId xmlns:a16="http://schemas.microsoft.com/office/drawing/2014/main" id="{2429CA73-2310-4707-8209-0FE2901358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836" t="5314" r="22717" b="5314"/>
          <a:stretch/>
        </p:blipFill>
        <p:spPr bwMode="auto">
          <a:xfrm>
            <a:off x="268173" y="4779237"/>
            <a:ext cx="525901" cy="85934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5833524D-B3F6-4FA3-969E-AD01596071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836" t="5314" r="22717" b="5314"/>
          <a:stretch/>
        </p:blipFill>
        <p:spPr bwMode="auto">
          <a:xfrm>
            <a:off x="846294" y="4779237"/>
            <a:ext cx="525901" cy="859349"/>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E795DF2-93CF-4A4A-BD21-D9D2ACFB2939}"/>
              </a:ext>
            </a:extLst>
          </p:cNvPr>
          <p:cNvPicPr>
            <a:picLocks noChangeAspect="1"/>
          </p:cNvPicPr>
          <p:nvPr/>
        </p:nvPicPr>
        <p:blipFill>
          <a:blip r:embed="rId9"/>
          <a:stretch>
            <a:fillRect/>
          </a:stretch>
        </p:blipFill>
        <p:spPr>
          <a:xfrm>
            <a:off x="2723823" y="2842049"/>
            <a:ext cx="1752017" cy="1251096"/>
          </a:xfrm>
          <a:prstGeom prst="rect">
            <a:avLst/>
          </a:prstGeom>
        </p:spPr>
      </p:pic>
      <p:cxnSp>
        <p:nvCxnSpPr>
          <p:cNvPr id="135" name="Straight Connector 134">
            <a:extLst>
              <a:ext uri="{FF2B5EF4-FFF2-40B4-BE49-F238E27FC236}">
                <a16:creationId xmlns:a16="http://schemas.microsoft.com/office/drawing/2014/main" id="{0CC3C603-5100-4183-B945-EB5A81671158}"/>
              </a:ext>
            </a:extLst>
          </p:cNvPr>
          <p:cNvCxnSpPr>
            <a:cxnSpLocks/>
          </p:cNvCxnSpPr>
          <p:nvPr/>
        </p:nvCxnSpPr>
        <p:spPr>
          <a:xfrm>
            <a:off x="208124" y="812091"/>
            <a:ext cx="15371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6" name="Straight Connector 135">
            <a:extLst>
              <a:ext uri="{FF2B5EF4-FFF2-40B4-BE49-F238E27FC236}">
                <a16:creationId xmlns:a16="http://schemas.microsoft.com/office/drawing/2014/main" id="{1B809C15-86A9-4BB1-A715-6B393E4BAE1E}"/>
              </a:ext>
            </a:extLst>
          </p:cNvPr>
          <p:cNvCxnSpPr>
            <a:cxnSpLocks/>
            <a:stCxn id="143" idx="2"/>
          </p:cNvCxnSpPr>
          <p:nvPr/>
        </p:nvCxnSpPr>
        <p:spPr>
          <a:xfrm flipH="1">
            <a:off x="3675073" y="4547446"/>
            <a:ext cx="1" cy="434187"/>
          </a:xfrm>
          <a:prstGeom prst="line">
            <a:avLst/>
          </a:prstGeom>
        </p:spPr>
        <p:style>
          <a:lnRef idx="3">
            <a:schemeClr val="accent2"/>
          </a:lnRef>
          <a:fillRef idx="0">
            <a:schemeClr val="accent2"/>
          </a:fillRef>
          <a:effectRef idx="2">
            <a:schemeClr val="accent2"/>
          </a:effectRef>
          <a:fontRef idx="minor">
            <a:schemeClr val="tx1"/>
          </a:fontRef>
        </p:style>
      </p:cxnSp>
      <p:cxnSp>
        <p:nvCxnSpPr>
          <p:cNvPr id="137" name="Straight Connector 136">
            <a:extLst>
              <a:ext uri="{FF2B5EF4-FFF2-40B4-BE49-F238E27FC236}">
                <a16:creationId xmlns:a16="http://schemas.microsoft.com/office/drawing/2014/main" id="{6B413E7C-F953-4E7B-8DC7-83059DACBE2A}"/>
              </a:ext>
            </a:extLst>
          </p:cNvPr>
          <p:cNvCxnSpPr>
            <a:cxnSpLocks/>
          </p:cNvCxnSpPr>
          <p:nvPr/>
        </p:nvCxnSpPr>
        <p:spPr>
          <a:xfrm>
            <a:off x="4789249" y="2551119"/>
            <a:ext cx="55745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0" name="Straight Connector 139">
            <a:extLst>
              <a:ext uri="{FF2B5EF4-FFF2-40B4-BE49-F238E27FC236}">
                <a16:creationId xmlns:a16="http://schemas.microsoft.com/office/drawing/2014/main" id="{D1BFF252-0F66-43D9-A73C-AC61BC4C4B52}"/>
              </a:ext>
            </a:extLst>
          </p:cNvPr>
          <p:cNvCxnSpPr>
            <a:cxnSpLocks/>
          </p:cNvCxnSpPr>
          <p:nvPr/>
        </p:nvCxnSpPr>
        <p:spPr>
          <a:xfrm>
            <a:off x="202928" y="5997669"/>
            <a:ext cx="14901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1" name="Straight Connector 140">
            <a:extLst>
              <a:ext uri="{FF2B5EF4-FFF2-40B4-BE49-F238E27FC236}">
                <a16:creationId xmlns:a16="http://schemas.microsoft.com/office/drawing/2014/main" id="{5CDB22F3-B031-48A4-8989-2DF0A035BF20}"/>
              </a:ext>
            </a:extLst>
          </p:cNvPr>
          <p:cNvCxnSpPr>
            <a:cxnSpLocks/>
          </p:cNvCxnSpPr>
          <p:nvPr/>
        </p:nvCxnSpPr>
        <p:spPr>
          <a:xfrm flipH="1">
            <a:off x="1687346" y="812091"/>
            <a:ext cx="57935" cy="5185504"/>
          </a:xfrm>
          <a:prstGeom prst="line">
            <a:avLst/>
          </a:prstGeom>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B6E75D98-7075-41D3-B5A3-B52CC876C8BC}"/>
              </a:ext>
            </a:extLst>
          </p:cNvPr>
          <p:cNvSpPr txBox="1"/>
          <p:nvPr/>
        </p:nvSpPr>
        <p:spPr>
          <a:xfrm>
            <a:off x="308955" y="527173"/>
            <a:ext cx="1378391" cy="338554"/>
          </a:xfrm>
          <a:prstGeom prst="rect">
            <a:avLst/>
          </a:prstGeom>
          <a:noFill/>
        </p:spPr>
        <p:txBody>
          <a:bodyPr wrap="non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Wind-Energy</a:t>
            </a:r>
          </a:p>
        </p:txBody>
      </p:sp>
      <p:sp>
        <p:nvSpPr>
          <p:cNvPr id="142" name="TextBox 141">
            <a:extLst>
              <a:ext uri="{FF2B5EF4-FFF2-40B4-BE49-F238E27FC236}">
                <a16:creationId xmlns:a16="http://schemas.microsoft.com/office/drawing/2014/main" id="{43C09F16-299A-419A-8F78-B7DC5D44C5FB}"/>
              </a:ext>
            </a:extLst>
          </p:cNvPr>
          <p:cNvSpPr txBox="1"/>
          <p:nvPr/>
        </p:nvSpPr>
        <p:spPr>
          <a:xfrm>
            <a:off x="149596" y="5659041"/>
            <a:ext cx="1352037" cy="338554"/>
          </a:xfrm>
          <a:prstGeom prst="rect">
            <a:avLst/>
          </a:prstGeom>
          <a:noFill/>
        </p:spPr>
        <p:txBody>
          <a:bodyPr wrap="non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Solar-Energy</a:t>
            </a:r>
          </a:p>
        </p:txBody>
      </p:sp>
      <p:pic>
        <p:nvPicPr>
          <p:cNvPr id="13" name="Graphic 12">
            <a:extLst>
              <a:ext uri="{FF2B5EF4-FFF2-40B4-BE49-F238E27FC236}">
                <a16:creationId xmlns:a16="http://schemas.microsoft.com/office/drawing/2014/main" id="{61F2A8CC-7FAE-467F-B7E4-47494B6C88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59984" y="4905516"/>
            <a:ext cx="1230178" cy="1230178"/>
          </a:xfrm>
          <a:prstGeom prst="rect">
            <a:avLst/>
          </a:prstGeom>
        </p:spPr>
      </p:pic>
      <p:sp>
        <p:nvSpPr>
          <p:cNvPr id="14" name="TextBox 13">
            <a:extLst>
              <a:ext uri="{FF2B5EF4-FFF2-40B4-BE49-F238E27FC236}">
                <a16:creationId xmlns:a16="http://schemas.microsoft.com/office/drawing/2014/main" id="{649B6E24-3E44-4CEB-8BDD-12A093AB1847}"/>
              </a:ext>
            </a:extLst>
          </p:cNvPr>
          <p:cNvSpPr txBox="1"/>
          <p:nvPr/>
        </p:nvSpPr>
        <p:spPr>
          <a:xfrm>
            <a:off x="4203631" y="5249224"/>
            <a:ext cx="1401234" cy="584775"/>
          </a:xfrm>
          <a:prstGeom prst="rect">
            <a:avLst/>
          </a:prstGeom>
          <a:noFill/>
        </p:spPr>
        <p:txBody>
          <a:bodyPr wrap="squar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Lead-Carbon </a:t>
            </a:r>
          </a:p>
          <a:p>
            <a:r>
              <a:rPr lang="en-US" sz="1600" b="1" dirty="0">
                <a:latin typeface="Times New Roman" panose="02020603050405020304" pitchFamily="18" charset="0"/>
                <a:ea typeface="微软雅黑" pitchFamily="34" charset="-122"/>
                <a:cs typeface="Times New Roman" panose="02020603050405020304" pitchFamily="18" charset="0"/>
              </a:rPr>
              <a:t>Battery</a:t>
            </a:r>
          </a:p>
        </p:txBody>
      </p:sp>
      <p:pic>
        <p:nvPicPr>
          <p:cNvPr id="3076" name="Picture 4" descr="See the source image">
            <a:extLst>
              <a:ext uri="{FF2B5EF4-FFF2-40B4-BE49-F238E27FC236}">
                <a16:creationId xmlns:a16="http://schemas.microsoft.com/office/drawing/2014/main" id="{B8C1D15F-F30D-4E51-8687-BCEAB4ED0C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744" y="949402"/>
            <a:ext cx="1603196" cy="1410966"/>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Rounded Corners 142">
            <a:extLst>
              <a:ext uri="{FF2B5EF4-FFF2-40B4-BE49-F238E27FC236}">
                <a16:creationId xmlns:a16="http://schemas.microsoft.com/office/drawing/2014/main" id="{F4D40D65-33AB-45D5-A962-177A85CB45B0}"/>
              </a:ext>
            </a:extLst>
          </p:cNvPr>
          <p:cNvSpPr/>
          <p:nvPr/>
        </p:nvSpPr>
        <p:spPr>
          <a:xfrm>
            <a:off x="2583746" y="831549"/>
            <a:ext cx="2182655" cy="3715897"/>
          </a:xfrm>
          <a:prstGeom prst="roundRect">
            <a:avLst/>
          </a:prstGeom>
          <a:noFill/>
          <a:ln w="254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44" name="Straight Connector 143">
            <a:extLst>
              <a:ext uri="{FF2B5EF4-FFF2-40B4-BE49-F238E27FC236}">
                <a16:creationId xmlns:a16="http://schemas.microsoft.com/office/drawing/2014/main" id="{76389DC4-76E6-4D3E-A2A7-618ECA4C67FA}"/>
              </a:ext>
            </a:extLst>
          </p:cNvPr>
          <p:cNvCxnSpPr>
            <a:cxnSpLocks/>
          </p:cNvCxnSpPr>
          <p:nvPr/>
        </p:nvCxnSpPr>
        <p:spPr>
          <a:xfrm>
            <a:off x="1745281" y="2808108"/>
            <a:ext cx="803186" cy="0"/>
          </a:xfrm>
          <a:prstGeom prst="line">
            <a:avLst/>
          </a:prstGeom>
        </p:spPr>
        <p:style>
          <a:lnRef idx="3">
            <a:schemeClr val="accent2"/>
          </a:lnRef>
          <a:fillRef idx="0">
            <a:schemeClr val="accent2"/>
          </a:fillRef>
          <a:effectRef idx="2">
            <a:schemeClr val="accent2"/>
          </a:effectRef>
          <a:fontRef idx="minor">
            <a:schemeClr val="tx1"/>
          </a:fontRef>
        </p:style>
      </p:cxnSp>
      <p:sp>
        <p:nvSpPr>
          <p:cNvPr id="145" name="TextBox 144">
            <a:extLst>
              <a:ext uri="{FF2B5EF4-FFF2-40B4-BE49-F238E27FC236}">
                <a16:creationId xmlns:a16="http://schemas.microsoft.com/office/drawing/2014/main" id="{CD6EF85C-EF6B-4277-BEB7-B06C3339AD9C}"/>
              </a:ext>
            </a:extLst>
          </p:cNvPr>
          <p:cNvSpPr txBox="1"/>
          <p:nvPr/>
        </p:nvSpPr>
        <p:spPr>
          <a:xfrm>
            <a:off x="3355196" y="2425193"/>
            <a:ext cx="562532" cy="338554"/>
          </a:xfrm>
          <a:prstGeom prst="rect">
            <a:avLst/>
          </a:prstGeom>
          <a:noFill/>
        </p:spPr>
        <p:txBody>
          <a:bodyPr wrap="square" rtlCol="0">
            <a:spAutoFit/>
          </a:bodyPr>
          <a:lstStyle/>
          <a:p>
            <a:r>
              <a:rPr lang="en-US" altLang="zh-CN" sz="1600" b="1" dirty="0">
                <a:latin typeface="Times New Roman" panose="02020603050405020304" pitchFamily="18" charset="0"/>
                <a:ea typeface="微软雅黑" pitchFamily="34" charset="-122"/>
                <a:cs typeface="Times New Roman" panose="02020603050405020304" pitchFamily="18" charset="0"/>
              </a:rPr>
              <a:t>or</a:t>
            </a:r>
            <a:endParaRPr lang="en-US" sz="1600" b="1" dirty="0">
              <a:latin typeface="Times New Roman" panose="02020603050405020304" pitchFamily="18" charset="0"/>
              <a:ea typeface="微软雅黑" pitchFamily="34" charset="-122"/>
              <a:cs typeface="Times New Roman" panose="02020603050405020304" pitchFamily="18" charset="0"/>
            </a:endParaRPr>
          </a:p>
        </p:txBody>
      </p:sp>
      <p:sp>
        <p:nvSpPr>
          <p:cNvPr id="146" name="TextBox 145">
            <a:extLst>
              <a:ext uri="{FF2B5EF4-FFF2-40B4-BE49-F238E27FC236}">
                <a16:creationId xmlns:a16="http://schemas.microsoft.com/office/drawing/2014/main" id="{B3318E24-FF97-44D8-8E5C-626A384CAD42}"/>
              </a:ext>
            </a:extLst>
          </p:cNvPr>
          <p:cNvSpPr txBox="1"/>
          <p:nvPr/>
        </p:nvSpPr>
        <p:spPr>
          <a:xfrm>
            <a:off x="2800573" y="3996797"/>
            <a:ext cx="1598515" cy="338554"/>
          </a:xfrm>
          <a:prstGeom prst="rect">
            <a:avLst/>
          </a:prstGeom>
          <a:noFill/>
        </p:spPr>
        <p:txBody>
          <a:bodyPr wrap="non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Only output DC</a:t>
            </a:r>
          </a:p>
        </p:txBody>
      </p:sp>
      <p:sp>
        <p:nvSpPr>
          <p:cNvPr id="147" name="Rectangle: Rounded Corners 146">
            <a:extLst>
              <a:ext uri="{FF2B5EF4-FFF2-40B4-BE49-F238E27FC236}">
                <a16:creationId xmlns:a16="http://schemas.microsoft.com/office/drawing/2014/main" id="{42210028-DEAF-49D6-9172-6A36F5473BE2}"/>
              </a:ext>
            </a:extLst>
          </p:cNvPr>
          <p:cNvSpPr/>
          <p:nvPr/>
        </p:nvSpPr>
        <p:spPr>
          <a:xfrm>
            <a:off x="2707893" y="896005"/>
            <a:ext cx="1887167" cy="1465275"/>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Rounded Corners 147">
            <a:extLst>
              <a:ext uri="{FF2B5EF4-FFF2-40B4-BE49-F238E27FC236}">
                <a16:creationId xmlns:a16="http://schemas.microsoft.com/office/drawing/2014/main" id="{587884EA-D16C-4DF3-A02F-F2A22B1AC035}"/>
              </a:ext>
            </a:extLst>
          </p:cNvPr>
          <p:cNvSpPr/>
          <p:nvPr/>
        </p:nvSpPr>
        <p:spPr>
          <a:xfrm>
            <a:off x="2676519" y="2771553"/>
            <a:ext cx="1887167" cy="1556803"/>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Lightbulb and gear">
            <a:extLst>
              <a:ext uri="{FF2B5EF4-FFF2-40B4-BE49-F238E27FC236}">
                <a16:creationId xmlns:a16="http://schemas.microsoft.com/office/drawing/2014/main" id="{5C510F3E-3A14-47B9-BA74-9E6080BA63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76125" y="1703877"/>
            <a:ext cx="914400" cy="914400"/>
          </a:xfrm>
          <a:prstGeom prst="rect">
            <a:avLst/>
          </a:prstGeom>
        </p:spPr>
      </p:pic>
      <p:sp>
        <p:nvSpPr>
          <p:cNvPr id="149" name="TextBox 148">
            <a:extLst>
              <a:ext uri="{FF2B5EF4-FFF2-40B4-BE49-F238E27FC236}">
                <a16:creationId xmlns:a16="http://schemas.microsoft.com/office/drawing/2014/main" id="{B1ABF9D4-5E12-48A2-84C5-EB44F6193688}"/>
              </a:ext>
            </a:extLst>
          </p:cNvPr>
          <p:cNvSpPr txBox="1"/>
          <p:nvPr/>
        </p:nvSpPr>
        <p:spPr>
          <a:xfrm>
            <a:off x="5051152" y="2623431"/>
            <a:ext cx="737843" cy="338554"/>
          </a:xfrm>
          <a:prstGeom prst="rect">
            <a:avLst/>
          </a:prstGeom>
          <a:noFill/>
        </p:spPr>
        <p:txBody>
          <a:bodyPr wrap="squar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Load</a:t>
            </a:r>
          </a:p>
        </p:txBody>
      </p:sp>
      <p:sp>
        <p:nvSpPr>
          <p:cNvPr id="150" name="TextBox 149">
            <a:extLst>
              <a:ext uri="{FF2B5EF4-FFF2-40B4-BE49-F238E27FC236}">
                <a16:creationId xmlns:a16="http://schemas.microsoft.com/office/drawing/2014/main" id="{9AAED7E6-F92B-49DC-9907-18A9CB23DB7A}"/>
              </a:ext>
            </a:extLst>
          </p:cNvPr>
          <p:cNvSpPr txBox="1"/>
          <p:nvPr/>
        </p:nvSpPr>
        <p:spPr>
          <a:xfrm>
            <a:off x="6034191" y="825427"/>
            <a:ext cx="5708379" cy="5406608"/>
          </a:xfrm>
          <a:prstGeom prst="rect">
            <a:avLst/>
          </a:prstGeom>
          <a:noFill/>
        </p:spPr>
        <p:txBody>
          <a:bodyPr wrap="square">
            <a:spAutoFit/>
          </a:bodyPr>
          <a:lstStyle/>
          <a:p>
            <a:pPr fontAlgn="ctr">
              <a:lnSpc>
                <a:spcPct val="150000"/>
              </a:lnSpc>
              <a:spcBef>
                <a:spcPts val="400"/>
              </a:spcBef>
              <a:buClr>
                <a:srgbClr val="7DCDF4"/>
              </a:buClr>
              <a:buSzPct val="100000"/>
            </a:pPr>
            <a:r>
              <a:rPr lang="en-US" altLang="zh-CN" sz="1600" b="1" dirty="0">
                <a:solidFill>
                  <a:schemeClr val="accent5">
                    <a:lumMod val="50000"/>
                  </a:schemeClr>
                </a:solidFill>
                <a:latin typeface="Times New Roman" panose="02020603050405020304" pitchFamily="18" charset="0"/>
                <a:ea typeface="方正兰亭细黑简体" panose="02000000000000000000" pitchFamily="2" charset="-122"/>
                <a:cs typeface="Times New Roman" panose="02020603050405020304" pitchFamily="18" charset="0"/>
              </a:rPr>
              <a:t>Integrated Design</a:t>
            </a: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Off-grid Power supply, Management network and IoT integration</a:t>
            </a: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Systematic design, pre-integration verification, and strict environment adaptation</a:t>
            </a:r>
          </a:p>
          <a:p>
            <a:pPr fontAlgn="ctr">
              <a:lnSpc>
                <a:spcPct val="150000"/>
              </a:lnSpc>
              <a:spcBef>
                <a:spcPts val="400"/>
              </a:spcBef>
              <a:buClr>
                <a:srgbClr val="7DCDF4"/>
              </a:buClr>
              <a:buSzPct val="100000"/>
            </a:pPr>
            <a:endPar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endParaRPr>
          </a:p>
          <a:p>
            <a:pPr fontAlgn="ctr">
              <a:lnSpc>
                <a:spcPct val="150000"/>
              </a:lnSpc>
              <a:spcBef>
                <a:spcPts val="400"/>
              </a:spcBef>
              <a:buClr>
                <a:srgbClr val="7DCDF4"/>
              </a:buClr>
              <a:buSzPct val="100000"/>
            </a:pPr>
            <a:r>
              <a:rPr lang="en-US" altLang="zh-CN" sz="1600" b="1" dirty="0">
                <a:solidFill>
                  <a:schemeClr val="accent5">
                    <a:lumMod val="50000"/>
                  </a:schemeClr>
                </a:solidFill>
                <a:latin typeface="Times New Roman" panose="02020603050405020304" pitchFamily="18" charset="0"/>
                <a:ea typeface="方正兰亭细黑简体" panose="02000000000000000000" pitchFamily="2" charset="-122"/>
                <a:cs typeface="Times New Roman" panose="02020603050405020304" pitchFamily="18" charset="0"/>
              </a:rPr>
              <a:t>Reliability</a:t>
            </a:r>
            <a:endPar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endParaRP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Solar and Wind dual power supply, Off-grid</a:t>
            </a: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Operating at a wide temperature ranging from -40°C to +55°C</a:t>
            </a: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Lead-Carbon Storage-battery(2V, 1200Ah) independently run for maintenance time without solar and wind energy input.</a:t>
            </a:r>
          </a:p>
          <a:p>
            <a:pPr fontAlgn="ctr">
              <a:lnSpc>
                <a:spcPct val="150000"/>
              </a:lnSpc>
              <a:spcBef>
                <a:spcPts val="400"/>
              </a:spcBef>
              <a:buClr>
                <a:srgbClr val="7DCDF4"/>
              </a:buClr>
              <a:buSzPct val="100000"/>
            </a:pPr>
            <a:endPar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endParaRPr>
          </a:p>
          <a:p>
            <a:pPr fontAlgn="ctr">
              <a:lnSpc>
                <a:spcPct val="150000"/>
              </a:lnSpc>
              <a:spcBef>
                <a:spcPts val="400"/>
              </a:spcBef>
              <a:buClr>
                <a:srgbClr val="7DCDF4"/>
              </a:buClr>
              <a:buSzPct val="100000"/>
            </a:pPr>
            <a:r>
              <a:rPr lang="en-US" altLang="zh-CN" sz="1600" b="1" dirty="0">
                <a:solidFill>
                  <a:schemeClr val="accent5">
                    <a:lumMod val="50000"/>
                  </a:schemeClr>
                </a:solidFill>
                <a:latin typeface="Times New Roman" panose="02020603050405020304" pitchFamily="18" charset="0"/>
                <a:ea typeface="方正兰亭细黑简体" panose="02000000000000000000" pitchFamily="2" charset="-122"/>
                <a:cs typeface="Times New Roman" panose="02020603050405020304" pitchFamily="18" charset="0"/>
              </a:rPr>
              <a:t>Management System</a:t>
            </a:r>
          </a:p>
          <a:p>
            <a:pPr marL="171450" indent="-171450" fontAlgn="ctr">
              <a:lnSpc>
                <a:spcPct val="150000"/>
              </a:lnSpc>
              <a:spcBef>
                <a:spcPts val="400"/>
              </a:spcBef>
              <a:buClr>
                <a:srgbClr val="7DCDF4"/>
              </a:buClr>
              <a:buSzPct val="100000"/>
              <a:buFont typeface="Arial" panose="020B0604020202020204" pitchFamily="34" charset="0"/>
              <a:buChar char="•"/>
            </a:pPr>
            <a:r>
              <a:rPr lang="en-US" altLang="zh-CN" sz="1600" dirty="0">
                <a:latin typeface="Times New Roman" panose="02020603050405020304" pitchFamily="18" charset="0"/>
                <a:ea typeface="方正兰亭细黑简体" panose="02000000000000000000" pitchFamily="2" charset="-122"/>
                <a:cs typeface="Times New Roman" panose="02020603050405020304" pitchFamily="18" charset="0"/>
              </a:rPr>
              <a:t>Central unified management, intelligent O&amp;M</a:t>
            </a:r>
          </a:p>
        </p:txBody>
      </p:sp>
    </p:spTree>
    <p:extLst>
      <p:ext uri="{BB962C8B-B14F-4D97-AF65-F5344CB8AC3E}">
        <p14:creationId xmlns:p14="http://schemas.microsoft.com/office/powerpoint/2010/main" val="1023338366"/>
      </p:ext>
    </p:extLst>
  </p:cSld>
  <p:clrMapOvr>
    <a:masterClrMapping/>
  </p:clrMapOvr>
  <p:transition advClick="0"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p:cNvSpPr>
            <a:spLocks/>
          </p:cNvSpPr>
          <p:nvPr/>
        </p:nvSpPr>
        <p:spPr bwMode="gray">
          <a:xfrm>
            <a:off x="2588077" y="407663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3" name="Freeform 7"/>
          <p:cNvSpPr>
            <a:spLocks/>
          </p:cNvSpPr>
          <p:nvPr/>
        </p:nvSpPr>
        <p:spPr bwMode="gray">
          <a:xfrm>
            <a:off x="1652511" y="407663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5" name="Freeform 9"/>
          <p:cNvSpPr>
            <a:spLocks/>
          </p:cNvSpPr>
          <p:nvPr/>
        </p:nvSpPr>
        <p:spPr bwMode="gray">
          <a:xfrm>
            <a:off x="2588077" y="3033547"/>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6" name="Freeform 10"/>
          <p:cNvSpPr>
            <a:spLocks/>
          </p:cNvSpPr>
          <p:nvPr/>
        </p:nvSpPr>
        <p:spPr bwMode="gray">
          <a:xfrm>
            <a:off x="1652511" y="3033547"/>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7" name="Freeform 11"/>
          <p:cNvSpPr>
            <a:spLocks/>
          </p:cNvSpPr>
          <p:nvPr/>
        </p:nvSpPr>
        <p:spPr bwMode="gray">
          <a:xfrm>
            <a:off x="2588077" y="197965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8" name="Freeform 12"/>
          <p:cNvSpPr>
            <a:spLocks/>
          </p:cNvSpPr>
          <p:nvPr/>
        </p:nvSpPr>
        <p:spPr bwMode="gray">
          <a:xfrm>
            <a:off x="1652511" y="197965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17" name="标题 2">
            <a:extLst>
              <a:ext uri="{FF2B5EF4-FFF2-40B4-BE49-F238E27FC236}">
                <a16:creationId xmlns:a16="http://schemas.microsoft.com/office/drawing/2014/main" id="{28A5EAF2-D176-4C35-8B8A-3F8154A2A678}"/>
              </a:ext>
            </a:extLst>
          </p:cNvPr>
          <p:cNvSpPr txBox="1">
            <a:spLocks noChangeArrowheads="1"/>
          </p:cNvSpPr>
          <p:nvPr/>
        </p:nvSpPr>
        <p:spPr bwMode="auto">
          <a:xfrm>
            <a:off x="1811917" y="-40653"/>
            <a:ext cx="8229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marL="0" marR="0" lvl="0" indent="0" algn="ctr" defTabSz="1166255"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333333"/>
                </a:solidFill>
                <a:effectLst/>
                <a:uLnTx/>
                <a:uFillTx/>
                <a:latin typeface="Times New Roman" panose="02020603050405020304" pitchFamily="18" charset="0"/>
                <a:ea typeface="ＭＳ Ｐゴシック" pitchFamily="34" charset="-128"/>
                <a:cs typeface="Times New Roman" panose="02020603050405020304" pitchFamily="18" charset="0"/>
              </a:rPr>
              <a:t>SENSING THE WORLD WITH </a:t>
            </a:r>
            <a:r>
              <a:rPr kumimoji="0" 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rPr>
              <a:t>AN OPTICAL FIBER</a:t>
            </a:r>
            <a:endParaRPr kumimoji="0" lang="zh-CN" alt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3" name="TextBox 2">
            <a:extLst>
              <a:ext uri="{FF2B5EF4-FFF2-40B4-BE49-F238E27FC236}">
                <a16:creationId xmlns:a16="http://schemas.microsoft.com/office/drawing/2014/main" id="{596F6C88-52FF-41F6-AFF5-A5FA5831C4FA}"/>
              </a:ext>
            </a:extLst>
          </p:cNvPr>
          <p:cNvSpPr txBox="1"/>
          <p:nvPr/>
        </p:nvSpPr>
        <p:spPr>
          <a:xfrm>
            <a:off x="501408" y="650651"/>
            <a:ext cx="2534855" cy="677108"/>
          </a:xfrm>
          <a:prstGeom prst="rect">
            <a:avLst/>
          </a:prstGeom>
          <a:noFill/>
        </p:spPr>
        <p:txBody>
          <a:bodyPr wrap="square" rtlCol="0">
            <a:spAutoFit/>
          </a:bodyPr>
          <a:lstStyle/>
          <a:p>
            <a:r>
              <a:rPr lang="en-US" sz="3800" b="1" dirty="0">
                <a:solidFill>
                  <a:srgbClr val="81B4B5"/>
                </a:solidFill>
                <a:latin typeface="Times New Roman" panose="02020603050405020304" pitchFamily="18" charset="0"/>
                <a:ea typeface="微软雅黑" pitchFamily="34" charset="-122"/>
                <a:cs typeface="Times New Roman" panose="02020603050405020304" pitchFamily="18" charset="0"/>
              </a:rPr>
              <a:t>Contents</a:t>
            </a:r>
          </a:p>
        </p:txBody>
      </p:sp>
      <p:sp>
        <p:nvSpPr>
          <p:cNvPr id="4" name="TextBox 3">
            <a:extLst>
              <a:ext uri="{FF2B5EF4-FFF2-40B4-BE49-F238E27FC236}">
                <a16:creationId xmlns:a16="http://schemas.microsoft.com/office/drawing/2014/main" id="{8D79232B-6E9C-420F-9465-35C5E5198CF5}"/>
              </a:ext>
            </a:extLst>
          </p:cNvPr>
          <p:cNvSpPr txBox="1"/>
          <p:nvPr/>
        </p:nvSpPr>
        <p:spPr>
          <a:xfrm>
            <a:off x="2699551" y="2050641"/>
            <a:ext cx="7728938" cy="523220"/>
          </a:xfrm>
          <a:prstGeom prst="rect">
            <a:avLst/>
          </a:prstGeom>
          <a:noFill/>
        </p:spPr>
        <p:txBody>
          <a:bodyPr wrap="square" rtlCol="0" anchor="ctr">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Challenges Facing Oil and Gas Pipeline Security</a:t>
            </a:r>
          </a:p>
        </p:txBody>
      </p:sp>
      <p:sp>
        <p:nvSpPr>
          <p:cNvPr id="20" name="TextBox 19">
            <a:extLst>
              <a:ext uri="{FF2B5EF4-FFF2-40B4-BE49-F238E27FC236}">
                <a16:creationId xmlns:a16="http://schemas.microsoft.com/office/drawing/2014/main" id="{B159FB9A-8C41-4733-BD8D-D0A5C754FCE0}"/>
              </a:ext>
            </a:extLst>
          </p:cNvPr>
          <p:cNvSpPr txBox="1"/>
          <p:nvPr/>
        </p:nvSpPr>
        <p:spPr>
          <a:xfrm>
            <a:off x="2778540" y="310334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Distributed Fiber-optic sensing system</a:t>
            </a:r>
          </a:p>
        </p:txBody>
      </p:sp>
      <p:sp>
        <p:nvSpPr>
          <p:cNvPr id="31" name="TextBox 30">
            <a:extLst>
              <a:ext uri="{FF2B5EF4-FFF2-40B4-BE49-F238E27FC236}">
                <a16:creationId xmlns:a16="http://schemas.microsoft.com/office/drawing/2014/main" id="{B5D261BB-9DAC-4F1A-A9DB-DE53EF577949}"/>
              </a:ext>
            </a:extLst>
          </p:cNvPr>
          <p:cNvSpPr txBox="1"/>
          <p:nvPr/>
        </p:nvSpPr>
        <p:spPr>
          <a:xfrm>
            <a:off x="2778539" y="4179019"/>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Power Supply Solution</a:t>
            </a:r>
          </a:p>
        </p:txBody>
      </p:sp>
      <p:sp>
        <p:nvSpPr>
          <p:cNvPr id="32" name="Freeform 6">
            <a:extLst>
              <a:ext uri="{FF2B5EF4-FFF2-40B4-BE49-F238E27FC236}">
                <a16:creationId xmlns:a16="http://schemas.microsoft.com/office/drawing/2014/main" id="{97DFD704-97A2-46CF-9DFE-91BB25B8B577}"/>
              </a:ext>
            </a:extLst>
          </p:cNvPr>
          <p:cNvSpPr>
            <a:spLocks/>
          </p:cNvSpPr>
          <p:nvPr/>
        </p:nvSpPr>
        <p:spPr bwMode="gray">
          <a:xfrm>
            <a:off x="2583427" y="5119719"/>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33" name="Freeform 7">
            <a:extLst>
              <a:ext uri="{FF2B5EF4-FFF2-40B4-BE49-F238E27FC236}">
                <a16:creationId xmlns:a16="http://schemas.microsoft.com/office/drawing/2014/main" id="{5BA268EE-1EB9-4B9E-B752-B635A76F71D1}"/>
              </a:ext>
            </a:extLst>
          </p:cNvPr>
          <p:cNvSpPr>
            <a:spLocks/>
          </p:cNvSpPr>
          <p:nvPr/>
        </p:nvSpPr>
        <p:spPr bwMode="gray">
          <a:xfrm>
            <a:off x="1647861" y="5119719"/>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E01B0F3F-D170-427A-AB6B-554381B4CE0E}"/>
              </a:ext>
            </a:extLst>
          </p:cNvPr>
          <p:cNvSpPr txBox="1"/>
          <p:nvPr/>
        </p:nvSpPr>
        <p:spPr>
          <a:xfrm>
            <a:off x="2737794" y="523699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 and Onsite Camera</a:t>
            </a:r>
          </a:p>
        </p:txBody>
      </p:sp>
      <p:sp>
        <p:nvSpPr>
          <p:cNvPr id="36" name="Text Box 16">
            <a:extLst>
              <a:ext uri="{FF2B5EF4-FFF2-40B4-BE49-F238E27FC236}">
                <a16:creationId xmlns:a16="http://schemas.microsoft.com/office/drawing/2014/main" id="{120EC630-F0B3-4BFD-9DE4-4F97265C34B7}"/>
              </a:ext>
            </a:extLst>
          </p:cNvPr>
          <p:cNvSpPr txBox="1">
            <a:spLocks noChangeArrowheads="1"/>
          </p:cNvSpPr>
          <p:nvPr/>
        </p:nvSpPr>
        <p:spPr bwMode="gray">
          <a:xfrm>
            <a:off x="1874985" y="2075250"/>
            <a:ext cx="59696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a:t>
            </a:r>
          </a:p>
        </p:txBody>
      </p:sp>
      <p:sp>
        <p:nvSpPr>
          <p:cNvPr id="37" name="Text Box 17">
            <a:extLst>
              <a:ext uri="{FF2B5EF4-FFF2-40B4-BE49-F238E27FC236}">
                <a16:creationId xmlns:a16="http://schemas.microsoft.com/office/drawing/2014/main" id="{3BC55BDF-DFF4-47DF-A8A4-127C1F5E3A03}"/>
              </a:ext>
            </a:extLst>
          </p:cNvPr>
          <p:cNvSpPr txBox="1">
            <a:spLocks noChangeArrowheads="1"/>
          </p:cNvSpPr>
          <p:nvPr/>
        </p:nvSpPr>
        <p:spPr bwMode="gray">
          <a:xfrm>
            <a:off x="1874985" y="3140677"/>
            <a:ext cx="58512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a:t>
            </a:r>
          </a:p>
        </p:txBody>
      </p:sp>
      <p:sp>
        <p:nvSpPr>
          <p:cNvPr id="38" name="Text Box 18">
            <a:extLst>
              <a:ext uri="{FF2B5EF4-FFF2-40B4-BE49-F238E27FC236}">
                <a16:creationId xmlns:a16="http://schemas.microsoft.com/office/drawing/2014/main" id="{C4646545-61FE-404E-8CBE-FEDD797FEC18}"/>
              </a:ext>
            </a:extLst>
          </p:cNvPr>
          <p:cNvSpPr txBox="1">
            <a:spLocks noChangeArrowheads="1"/>
          </p:cNvSpPr>
          <p:nvPr/>
        </p:nvSpPr>
        <p:spPr bwMode="gray">
          <a:xfrm>
            <a:off x="1811917" y="4175296"/>
            <a:ext cx="660036"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III</a:t>
            </a:r>
          </a:p>
        </p:txBody>
      </p:sp>
      <p:sp>
        <p:nvSpPr>
          <p:cNvPr id="39" name="Text Box 18">
            <a:extLst>
              <a:ext uri="{FF2B5EF4-FFF2-40B4-BE49-F238E27FC236}">
                <a16:creationId xmlns:a16="http://schemas.microsoft.com/office/drawing/2014/main" id="{20560DEA-1631-4883-8927-F1CD73779AC3}"/>
              </a:ext>
            </a:extLst>
          </p:cNvPr>
          <p:cNvSpPr txBox="1">
            <a:spLocks noChangeArrowheads="1"/>
          </p:cNvSpPr>
          <p:nvPr/>
        </p:nvSpPr>
        <p:spPr bwMode="gray">
          <a:xfrm>
            <a:off x="1836410" y="5236992"/>
            <a:ext cx="691280"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IV</a:t>
            </a:r>
          </a:p>
        </p:txBody>
      </p:sp>
    </p:spTree>
    <p:extLst>
      <p:ext uri="{BB962C8B-B14F-4D97-AF65-F5344CB8AC3E}">
        <p14:creationId xmlns:p14="http://schemas.microsoft.com/office/powerpoint/2010/main" val="449240223"/>
      </p:ext>
    </p:extLst>
  </p:cSld>
  <p:clrMapOvr>
    <a:masterClrMapping/>
  </p:clrMapOvr>
  <p:transition advClick="0"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a:t>
            </a:r>
          </a:p>
        </p:txBody>
      </p:sp>
      <p:sp>
        <p:nvSpPr>
          <p:cNvPr id="35" name="TextBox 34">
            <a:extLst>
              <a:ext uri="{FF2B5EF4-FFF2-40B4-BE49-F238E27FC236}">
                <a16:creationId xmlns:a16="http://schemas.microsoft.com/office/drawing/2014/main" id="{EFF4FC16-2E17-4673-9F77-97A99A7732F7}"/>
              </a:ext>
            </a:extLst>
          </p:cNvPr>
          <p:cNvSpPr txBox="1"/>
          <p:nvPr/>
        </p:nvSpPr>
        <p:spPr>
          <a:xfrm>
            <a:off x="2672975" y="1353565"/>
            <a:ext cx="2806699" cy="369332"/>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cs typeface="Times New Roman" panose="02020603050405020304" pitchFamily="18" charset="0"/>
              </a:rPr>
              <a:t>Hybrid Power UAV</a:t>
            </a:r>
            <a:endParaRPr lang="en-US"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A1D460-BC20-4AEA-9C1A-6469A0FDFB26}"/>
              </a:ext>
            </a:extLst>
          </p:cNvPr>
          <p:cNvSpPr txBox="1"/>
          <p:nvPr/>
        </p:nvSpPr>
        <p:spPr>
          <a:xfrm>
            <a:off x="101477" y="5358136"/>
            <a:ext cx="10994621" cy="338554"/>
          </a:xfrm>
          <a:prstGeom prst="rect">
            <a:avLst/>
          </a:prstGeom>
          <a:noFill/>
        </p:spPr>
        <p:txBody>
          <a:bodyPr wrap="square" rtlCol="0">
            <a:spAutoFit/>
          </a:bodyPr>
          <a:lstStyle/>
          <a:p>
            <a:pPr algn="ctr"/>
            <a:r>
              <a:rPr lang="en-US" sz="1600" b="1" dirty="0">
                <a:latin typeface="Times New Roman" panose="02020603050405020304" pitchFamily="18" charset="0"/>
                <a:ea typeface="微软雅黑" pitchFamily="34" charset="-122"/>
                <a:cs typeface="Times New Roman" panose="02020603050405020304" pitchFamily="18" charset="0"/>
              </a:rPr>
              <a:t>UAV Models not listed may be selected according to requirements.</a:t>
            </a:r>
          </a:p>
        </p:txBody>
      </p:sp>
      <p:pic>
        <p:nvPicPr>
          <p:cNvPr id="1026" name="Picture 2">
            <a:extLst>
              <a:ext uri="{FF2B5EF4-FFF2-40B4-BE49-F238E27FC236}">
                <a16:creationId xmlns:a16="http://schemas.microsoft.com/office/drawing/2014/main" id="{6C6A54A8-F24F-4DA7-9771-434ABC775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148" y="-40302"/>
            <a:ext cx="5153911" cy="20092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A8E92F-39AB-4CDC-B4EB-BF4058612319}"/>
              </a:ext>
            </a:extLst>
          </p:cNvPr>
          <p:cNvSpPr txBox="1"/>
          <p:nvPr/>
        </p:nvSpPr>
        <p:spPr>
          <a:xfrm>
            <a:off x="5933112" y="1577427"/>
            <a:ext cx="2647865" cy="369332"/>
          </a:xfrm>
          <a:prstGeom prst="rect">
            <a:avLst/>
          </a:prstGeom>
          <a:noFill/>
        </p:spPr>
        <p:txBody>
          <a:bodyPr wrap="square">
            <a:spAutoFit/>
          </a:bodyPr>
          <a:lstStyle/>
          <a:p>
            <a:r>
              <a:rPr lang="en-US" b="1" i="0" dirty="0">
                <a:solidFill>
                  <a:srgbClr val="151515"/>
                </a:solidFill>
                <a:effectLst/>
                <a:latin typeface="Times New Roman" panose="02020603050405020304" pitchFamily="18" charset="0"/>
                <a:cs typeface="Times New Roman" panose="02020603050405020304" pitchFamily="18" charset="0"/>
              </a:rPr>
              <a:t>Tilt-rotor hybrid UAV</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6107A28-5573-4328-B482-EFBBA797EC48}"/>
              </a:ext>
            </a:extLst>
          </p:cNvPr>
          <p:cNvSpPr txBox="1"/>
          <p:nvPr/>
        </p:nvSpPr>
        <p:spPr>
          <a:xfrm>
            <a:off x="6002455" y="2447124"/>
            <a:ext cx="3512500" cy="2120068"/>
          </a:xfrm>
          <a:prstGeom prst="rect">
            <a:avLst/>
          </a:prstGeom>
          <a:noFill/>
        </p:spPr>
        <p:txBody>
          <a:bodyPr wrap="none" rtlCol="0">
            <a:spAutoFit/>
          </a:bodyPr>
          <a:lstStyle/>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Flight </a:t>
            </a:r>
            <a:r>
              <a:rPr lang="en-US" altLang="zh-CN" dirty="0">
                <a:latin typeface="Times New Roman" panose="02020603050405020304" pitchFamily="18" charset="0"/>
                <a:ea typeface="微软雅黑" pitchFamily="34" charset="-122"/>
                <a:cs typeface="Times New Roman" panose="02020603050405020304" pitchFamily="18" charset="0"/>
              </a:rPr>
              <a:t>Time: 4 hours</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Cruising Speed: 80km/h</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Payload: 3kg</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Take-off weight: 23kg</a:t>
            </a:r>
          </a:p>
          <a:p>
            <a:pPr>
              <a:lnSpc>
                <a:spcPct val="150000"/>
              </a:lnSpc>
            </a:pPr>
            <a:r>
              <a:rPr lang="en-US" altLang="zh-CN" dirty="0">
                <a:latin typeface="Times New Roman" panose="02020603050405020304" pitchFamily="18" charset="0"/>
                <a:ea typeface="微软雅黑" pitchFamily="34" charset="-122"/>
                <a:cs typeface="Times New Roman" panose="02020603050405020304" pitchFamily="18" charset="0"/>
              </a:rPr>
              <a:t>Oil Engine &amp; Battery electric motor</a:t>
            </a:r>
            <a:endParaRPr lang="en-US" dirty="0">
              <a:latin typeface="Times New Roman" panose="02020603050405020304" pitchFamily="18" charset="0"/>
              <a:ea typeface="微软雅黑" pitchFamily="34" charset="-122"/>
              <a:cs typeface="Times New Roman" panose="02020603050405020304" pitchFamily="18" charset="0"/>
            </a:endParaRPr>
          </a:p>
        </p:txBody>
      </p:sp>
      <p:pic>
        <p:nvPicPr>
          <p:cNvPr id="2050" name="Picture 2">
            <a:extLst>
              <a:ext uri="{FF2B5EF4-FFF2-40B4-BE49-F238E27FC236}">
                <a16:creationId xmlns:a16="http://schemas.microsoft.com/office/drawing/2014/main" id="{B5197929-5D8D-44F0-A404-2729CBE002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558" r="60437"/>
          <a:stretch/>
        </p:blipFill>
        <p:spPr bwMode="auto">
          <a:xfrm>
            <a:off x="9406843" y="1559645"/>
            <a:ext cx="2785156" cy="4181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09DE45-5D23-4DE9-A98E-8530FDAED5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67" t="17365"/>
          <a:stretch/>
        </p:blipFill>
        <p:spPr bwMode="auto">
          <a:xfrm>
            <a:off x="488437" y="571479"/>
            <a:ext cx="2611501" cy="1564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26A7E9-BB37-4FA0-8FED-5558313E4C84}"/>
              </a:ext>
            </a:extLst>
          </p:cNvPr>
          <p:cNvSpPr txBox="1"/>
          <p:nvPr/>
        </p:nvSpPr>
        <p:spPr>
          <a:xfrm>
            <a:off x="1243608" y="2447124"/>
            <a:ext cx="3512500" cy="2120068"/>
          </a:xfrm>
          <a:prstGeom prst="rect">
            <a:avLst/>
          </a:prstGeom>
          <a:noFill/>
        </p:spPr>
        <p:txBody>
          <a:bodyPr wrap="none" rtlCol="0">
            <a:spAutoFit/>
          </a:bodyPr>
          <a:lstStyle/>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Flight </a:t>
            </a:r>
            <a:r>
              <a:rPr lang="en-US" altLang="zh-CN" dirty="0">
                <a:latin typeface="Times New Roman" panose="02020603050405020304" pitchFamily="18" charset="0"/>
                <a:ea typeface="微软雅黑" pitchFamily="34" charset="-122"/>
                <a:cs typeface="Times New Roman" panose="02020603050405020304" pitchFamily="18" charset="0"/>
              </a:rPr>
              <a:t>Time: 3 hours</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Max. Speed: 60km/h</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Payload: 3kg</a:t>
            </a:r>
          </a:p>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Take-off weight: 15kg</a:t>
            </a:r>
          </a:p>
          <a:p>
            <a:pPr>
              <a:lnSpc>
                <a:spcPct val="150000"/>
              </a:lnSpc>
            </a:pPr>
            <a:r>
              <a:rPr lang="en-US" altLang="zh-CN" dirty="0">
                <a:latin typeface="Times New Roman" panose="02020603050405020304" pitchFamily="18" charset="0"/>
                <a:ea typeface="微软雅黑" pitchFamily="34" charset="-122"/>
                <a:cs typeface="Times New Roman" panose="02020603050405020304" pitchFamily="18" charset="0"/>
              </a:rPr>
              <a:t>Oil Engine &amp; Battery electric motor</a:t>
            </a:r>
            <a:endParaRPr lang="en-US"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888169138"/>
      </p:ext>
    </p:extLst>
  </p:cSld>
  <p:clrMapOvr>
    <a:masterClrMapping/>
  </p:clrMapOvr>
  <p:transition advClick="0"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7B3B88-F5C3-4041-A4B7-FD884224D78E}"/>
              </a:ext>
            </a:extLst>
          </p:cNvPr>
          <p:cNvPicPr>
            <a:picLocks noChangeAspect="1"/>
          </p:cNvPicPr>
          <p:nvPr/>
        </p:nvPicPr>
        <p:blipFill>
          <a:blip r:embed="rId2"/>
          <a:stretch>
            <a:fillRect/>
          </a:stretch>
        </p:blipFill>
        <p:spPr>
          <a:xfrm>
            <a:off x="338159" y="506718"/>
            <a:ext cx="11220450" cy="4762500"/>
          </a:xfrm>
          <a:prstGeom prst="rect">
            <a:avLst/>
          </a:prstGeom>
        </p:spPr>
      </p:pic>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a:t>
            </a:r>
          </a:p>
        </p:txBody>
      </p:sp>
      <p:pic>
        <p:nvPicPr>
          <p:cNvPr id="1026" name="Picture 2">
            <a:extLst>
              <a:ext uri="{FF2B5EF4-FFF2-40B4-BE49-F238E27FC236}">
                <a16:creationId xmlns:a16="http://schemas.microsoft.com/office/drawing/2014/main" id="{6C6A54A8-F24F-4DA7-9771-434ABC775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148" y="-40302"/>
            <a:ext cx="5153911" cy="20092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7B4792-2B9B-4FB3-8724-141993201A4A}"/>
              </a:ext>
            </a:extLst>
          </p:cNvPr>
          <p:cNvSpPr txBox="1"/>
          <p:nvPr/>
        </p:nvSpPr>
        <p:spPr>
          <a:xfrm>
            <a:off x="51938" y="5004436"/>
            <a:ext cx="12088121" cy="128907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i="0" dirty="0">
                <a:solidFill>
                  <a:srgbClr val="151515"/>
                </a:solidFill>
                <a:effectLst/>
                <a:latin typeface="Times New Roman" panose="02020603050405020304" pitchFamily="18" charset="0"/>
                <a:cs typeface="Times New Roman" panose="02020603050405020304" pitchFamily="18" charset="0"/>
              </a:rPr>
              <a:t>Inspect </a:t>
            </a:r>
            <a:r>
              <a:rPr lang="en-US" altLang="zh-CN" i="0" dirty="0">
                <a:solidFill>
                  <a:srgbClr val="151515"/>
                </a:solidFill>
                <a:effectLst/>
                <a:latin typeface="Times New Roman" panose="02020603050405020304" pitchFamily="18" charset="0"/>
                <a:cs typeface="Times New Roman" panose="02020603050405020304" pitchFamily="18" charset="0"/>
              </a:rPr>
              <a:t>oil and gas pipelines, power grid lines, long-distance ditches by carrying HD camera, IR camera, Lidar or other loads.</a:t>
            </a:r>
          </a:p>
          <a:p>
            <a:pPr marL="285750" indent="-285750">
              <a:lnSpc>
                <a:spcPct val="150000"/>
              </a:lnSpc>
              <a:buFont typeface="Arial" panose="020B0604020202020204" pitchFamily="34" charset="0"/>
              <a:buChar char="•"/>
            </a:pPr>
            <a:r>
              <a:rPr lang="en-US" dirty="0">
                <a:solidFill>
                  <a:srgbClr val="151515"/>
                </a:solidFill>
                <a:latin typeface="Times New Roman" panose="02020603050405020304" pitchFamily="18" charset="0"/>
                <a:cs typeface="Times New Roman" panose="02020603050405020304" pitchFamily="18" charset="0"/>
              </a:rPr>
              <a:t>Effective supervision and intervention for oil and gas leakage, power grid overheating, artificial damage, with different loads.</a:t>
            </a:r>
          </a:p>
          <a:p>
            <a:pPr marL="285750" indent="-285750">
              <a:lnSpc>
                <a:spcPct val="150000"/>
              </a:lnSpc>
              <a:buFont typeface="Arial" panose="020B0604020202020204" pitchFamily="34" charset="0"/>
              <a:buChar char="•"/>
            </a:pPr>
            <a:r>
              <a:rPr lang="en-US" dirty="0">
                <a:solidFill>
                  <a:srgbClr val="151515"/>
                </a:solidFill>
                <a:latin typeface="Times New Roman" panose="02020603050405020304" pitchFamily="18" charset="0"/>
                <a:cs typeface="Times New Roman" panose="02020603050405020304" pitchFamily="18" charset="0"/>
              </a:rPr>
              <a:t>Image and behavior recognition by AI, which can reduce human cost and guarantee personal safety.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58986"/>
      </p:ext>
    </p:extLst>
  </p:cSld>
  <p:clrMapOvr>
    <a:masterClrMapping/>
  </p:clrMapOvr>
  <p:transition advClick="0"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a:t>
            </a:r>
          </a:p>
        </p:txBody>
      </p:sp>
      <p:sp>
        <p:nvSpPr>
          <p:cNvPr id="7" name="TextBox 6">
            <a:extLst>
              <a:ext uri="{FF2B5EF4-FFF2-40B4-BE49-F238E27FC236}">
                <a16:creationId xmlns:a16="http://schemas.microsoft.com/office/drawing/2014/main" id="{13AF75FB-603C-407C-BA30-F35292C150AE}"/>
              </a:ext>
            </a:extLst>
          </p:cNvPr>
          <p:cNvSpPr txBox="1"/>
          <p:nvPr/>
        </p:nvSpPr>
        <p:spPr>
          <a:xfrm>
            <a:off x="371319" y="545320"/>
            <a:ext cx="5926970" cy="461665"/>
          </a:xfrm>
          <a:prstGeom prst="rect">
            <a:avLst/>
          </a:prstGeom>
          <a:noFill/>
        </p:spPr>
        <p:txBody>
          <a:bodyPr wrap="square">
            <a:spAutoFit/>
          </a:bodyPr>
          <a:lstStyle/>
          <a:p>
            <a:r>
              <a:rPr lang="en-US" sz="2400" b="1" i="0" dirty="0">
                <a:solidFill>
                  <a:srgbClr val="151515"/>
                </a:solidFill>
                <a:effectLst/>
                <a:latin typeface="Times New Roman" panose="02020603050405020304" pitchFamily="18" charset="0"/>
                <a:cs typeface="Times New Roman" panose="02020603050405020304" pitchFamily="18" charset="0"/>
              </a:rPr>
              <a:t>UAV Integrated </a:t>
            </a:r>
            <a:r>
              <a:rPr lang="en-US" sz="2400" b="1" dirty="0">
                <a:solidFill>
                  <a:srgbClr val="151515"/>
                </a:solidFill>
                <a:latin typeface="Times New Roman" panose="02020603050405020304" pitchFamily="18" charset="0"/>
                <a:cs typeface="Times New Roman" panose="02020603050405020304" pitchFamily="18" charset="0"/>
              </a:rPr>
              <a:t>I</a:t>
            </a:r>
            <a:r>
              <a:rPr lang="en-US" sz="2400" b="1" i="0" dirty="0">
                <a:solidFill>
                  <a:srgbClr val="151515"/>
                </a:solidFill>
                <a:effectLst/>
                <a:latin typeface="Times New Roman" panose="02020603050405020304" pitchFamily="18" charset="0"/>
                <a:cs typeface="Times New Roman" panose="02020603050405020304" pitchFamily="18" charset="0"/>
              </a:rPr>
              <a:t>nspection </a:t>
            </a:r>
            <a:r>
              <a:rPr lang="en-US" sz="2400" b="1" dirty="0">
                <a:solidFill>
                  <a:srgbClr val="151515"/>
                </a:solidFill>
                <a:latin typeface="Times New Roman" panose="02020603050405020304" pitchFamily="18" charset="0"/>
                <a:cs typeface="Times New Roman" panose="02020603050405020304" pitchFamily="18" charset="0"/>
              </a:rPr>
              <a:t>S</a:t>
            </a:r>
            <a:r>
              <a:rPr lang="en-US" sz="2400" b="1" i="0" dirty="0">
                <a:solidFill>
                  <a:srgbClr val="151515"/>
                </a:solidFill>
                <a:effectLst/>
                <a:latin typeface="Times New Roman" panose="02020603050405020304" pitchFamily="18" charset="0"/>
                <a:cs typeface="Times New Roman" panose="02020603050405020304" pitchFamily="18" charset="0"/>
              </a:rPr>
              <a:t>ystem</a:t>
            </a:r>
            <a:endParaRPr lang="en-US" sz="2400" dirty="0">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992D7159-37CD-487E-B2AD-40E75544EA7D}"/>
              </a:ext>
            </a:extLst>
          </p:cNvPr>
          <p:cNvGraphicFramePr/>
          <p:nvPr>
            <p:extLst>
              <p:ext uri="{D42A27DB-BD31-4B8C-83A1-F6EECF244321}">
                <p14:modId xmlns:p14="http://schemas.microsoft.com/office/powerpoint/2010/main" val="1503207178"/>
              </p:ext>
            </p:extLst>
          </p:nvPr>
        </p:nvGraphicFramePr>
        <p:xfrm>
          <a:off x="293411" y="1117975"/>
          <a:ext cx="739903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6C6A54A8-F24F-4DA7-9771-434ABC7751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4148" y="-40302"/>
            <a:ext cx="5153911" cy="2009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C4AE75-946F-44D7-AFC4-FFE94CD1112D}"/>
              </a:ext>
            </a:extLst>
          </p:cNvPr>
          <p:cNvSpPr txBox="1"/>
          <p:nvPr/>
        </p:nvSpPr>
        <p:spPr>
          <a:xfrm>
            <a:off x="8155792" y="1810402"/>
            <a:ext cx="3912267"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Navigation service</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Positioning service</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Time service</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Communications network</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Human-computer interaction</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Pipeline database</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Dangerous source database</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Data encryption</a:t>
            </a:r>
          </a:p>
          <a:p>
            <a:endParaRPr lang="en-US" dirty="0">
              <a:latin typeface="微软雅黑" pitchFamily="34" charset="-122"/>
              <a:ea typeface="微软雅黑" pitchFamily="34" charset="-122"/>
            </a:endParaRPr>
          </a:p>
        </p:txBody>
      </p:sp>
    </p:spTree>
    <p:extLst>
      <p:ext uri="{BB962C8B-B14F-4D97-AF65-F5344CB8AC3E}">
        <p14:creationId xmlns:p14="http://schemas.microsoft.com/office/powerpoint/2010/main" val="1805867113"/>
      </p:ext>
    </p:extLst>
  </p:cSld>
  <p:clrMapOvr>
    <a:masterClrMapping/>
  </p:clrMapOvr>
  <p:transition advClick="0"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p:cNvSpPr>
            <a:spLocks/>
          </p:cNvSpPr>
          <p:nvPr/>
        </p:nvSpPr>
        <p:spPr bwMode="gray">
          <a:xfrm>
            <a:off x="2588077" y="407663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3" name="Freeform 7"/>
          <p:cNvSpPr>
            <a:spLocks/>
          </p:cNvSpPr>
          <p:nvPr/>
        </p:nvSpPr>
        <p:spPr bwMode="gray">
          <a:xfrm>
            <a:off x="1652511" y="407663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5" name="Freeform 9"/>
          <p:cNvSpPr>
            <a:spLocks/>
          </p:cNvSpPr>
          <p:nvPr/>
        </p:nvSpPr>
        <p:spPr bwMode="gray">
          <a:xfrm>
            <a:off x="2588077" y="3033547"/>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6" name="Freeform 10"/>
          <p:cNvSpPr>
            <a:spLocks/>
          </p:cNvSpPr>
          <p:nvPr/>
        </p:nvSpPr>
        <p:spPr bwMode="gray">
          <a:xfrm>
            <a:off x="1652511" y="3033547"/>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7" name="Freeform 11"/>
          <p:cNvSpPr>
            <a:spLocks/>
          </p:cNvSpPr>
          <p:nvPr/>
        </p:nvSpPr>
        <p:spPr bwMode="gray">
          <a:xfrm>
            <a:off x="2588077" y="197965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8" name="Freeform 12"/>
          <p:cNvSpPr>
            <a:spLocks/>
          </p:cNvSpPr>
          <p:nvPr/>
        </p:nvSpPr>
        <p:spPr bwMode="gray">
          <a:xfrm>
            <a:off x="1652511" y="197965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17" name="标题 2">
            <a:extLst>
              <a:ext uri="{FF2B5EF4-FFF2-40B4-BE49-F238E27FC236}">
                <a16:creationId xmlns:a16="http://schemas.microsoft.com/office/drawing/2014/main" id="{28A5EAF2-D176-4C35-8B8A-3F8154A2A678}"/>
              </a:ext>
            </a:extLst>
          </p:cNvPr>
          <p:cNvSpPr txBox="1">
            <a:spLocks noChangeArrowheads="1"/>
          </p:cNvSpPr>
          <p:nvPr/>
        </p:nvSpPr>
        <p:spPr bwMode="auto">
          <a:xfrm>
            <a:off x="1811917" y="-40653"/>
            <a:ext cx="8229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marL="0" marR="0" lvl="0" indent="0" algn="ctr" defTabSz="1166255"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333333"/>
                </a:solidFill>
                <a:effectLst/>
                <a:uLnTx/>
                <a:uFillTx/>
                <a:latin typeface="Times New Roman" panose="02020603050405020304" pitchFamily="18" charset="0"/>
                <a:ea typeface="ＭＳ Ｐゴシック" pitchFamily="34" charset="-128"/>
                <a:cs typeface="Times New Roman" panose="02020603050405020304" pitchFamily="18" charset="0"/>
              </a:rPr>
              <a:t>SENSING THE WORLD WITH </a:t>
            </a:r>
            <a:r>
              <a:rPr kumimoji="0" 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rPr>
              <a:t>AN OPTICAL FIBER</a:t>
            </a:r>
            <a:endParaRPr kumimoji="0" lang="zh-CN" altLang="en-US" sz="1800" b="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3" name="TextBox 2">
            <a:extLst>
              <a:ext uri="{FF2B5EF4-FFF2-40B4-BE49-F238E27FC236}">
                <a16:creationId xmlns:a16="http://schemas.microsoft.com/office/drawing/2014/main" id="{596F6C88-52FF-41F6-AFF5-A5FA5831C4FA}"/>
              </a:ext>
            </a:extLst>
          </p:cNvPr>
          <p:cNvSpPr txBox="1"/>
          <p:nvPr/>
        </p:nvSpPr>
        <p:spPr>
          <a:xfrm>
            <a:off x="501408" y="650651"/>
            <a:ext cx="2534855" cy="677108"/>
          </a:xfrm>
          <a:prstGeom prst="rect">
            <a:avLst/>
          </a:prstGeom>
          <a:noFill/>
        </p:spPr>
        <p:txBody>
          <a:bodyPr wrap="square" rtlCol="0">
            <a:spAutoFit/>
          </a:bodyPr>
          <a:lstStyle/>
          <a:p>
            <a:r>
              <a:rPr lang="en-US" sz="3800" b="1" dirty="0">
                <a:solidFill>
                  <a:srgbClr val="81B4B5"/>
                </a:solidFill>
                <a:latin typeface="Times New Roman" panose="02020603050405020304" pitchFamily="18" charset="0"/>
                <a:ea typeface="微软雅黑" pitchFamily="34" charset="-122"/>
                <a:cs typeface="Times New Roman" panose="02020603050405020304" pitchFamily="18" charset="0"/>
              </a:rPr>
              <a:t>Contents</a:t>
            </a:r>
          </a:p>
        </p:txBody>
      </p:sp>
      <p:sp>
        <p:nvSpPr>
          <p:cNvPr id="4" name="TextBox 3">
            <a:extLst>
              <a:ext uri="{FF2B5EF4-FFF2-40B4-BE49-F238E27FC236}">
                <a16:creationId xmlns:a16="http://schemas.microsoft.com/office/drawing/2014/main" id="{8D79232B-6E9C-420F-9465-35C5E5198CF5}"/>
              </a:ext>
            </a:extLst>
          </p:cNvPr>
          <p:cNvSpPr txBox="1"/>
          <p:nvPr/>
        </p:nvSpPr>
        <p:spPr>
          <a:xfrm>
            <a:off x="2699551" y="2050641"/>
            <a:ext cx="7728938" cy="523220"/>
          </a:xfrm>
          <a:prstGeom prst="rect">
            <a:avLst/>
          </a:prstGeom>
          <a:noFill/>
        </p:spPr>
        <p:txBody>
          <a:bodyPr wrap="square" rtlCol="0" anchor="ctr">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Challenges Facing Oil and Gas Pipeline Security</a:t>
            </a:r>
          </a:p>
        </p:txBody>
      </p:sp>
      <p:sp>
        <p:nvSpPr>
          <p:cNvPr id="20" name="TextBox 19">
            <a:extLst>
              <a:ext uri="{FF2B5EF4-FFF2-40B4-BE49-F238E27FC236}">
                <a16:creationId xmlns:a16="http://schemas.microsoft.com/office/drawing/2014/main" id="{B159FB9A-8C41-4733-BD8D-D0A5C754FCE0}"/>
              </a:ext>
            </a:extLst>
          </p:cNvPr>
          <p:cNvSpPr txBox="1"/>
          <p:nvPr/>
        </p:nvSpPr>
        <p:spPr>
          <a:xfrm>
            <a:off x="2778540" y="310334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Distributed Fiber-optic sensing system</a:t>
            </a:r>
          </a:p>
        </p:txBody>
      </p:sp>
      <p:sp>
        <p:nvSpPr>
          <p:cNvPr id="31" name="TextBox 30">
            <a:extLst>
              <a:ext uri="{FF2B5EF4-FFF2-40B4-BE49-F238E27FC236}">
                <a16:creationId xmlns:a16="http://schemas.microsoft.com/office/drawing/2014/main" id="{B5D261BB-9DAC-4F1A-A9DB-DE53EF577949}"/>
              </a:ext>
            </a:extLst>
          </p:cNvPr>
          <p:cNvSpPr txBox="1"/>
          <p:nvPr/>
        </p:nvSpPr>
        <p:spPr>
          <a:xfrm>
            <a:off x="2778539" y="4179019"/>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Power Supply Solution</a:t>
            </a:r>
          </a:p>
        </p:txBody>
      </p:sp>
      <p:sp>
        <p:nvSpPr>
          <p:cNvPr id="32" name="Freeform 6">
            <a:extLst>
              <a:ext uri="{FF2B5EF4-FFF2-40B4-BE49-F238E27FC236}">
                <a16:creationId xmlns:a16="http://schemas.microsoft.com/office/drawing/2014/main" id="{97DFD704-97A2-46CF-9DFE-91BB25B8B577}"/>
              </a:ext>
            </a:extLst>
          </p:cNvPr>
          <p:cNvSpPr>
            <a:spLocks/>
          </p:cNvSpPr>
          <p:nvPr/>
        </p:nvSpPr>
        <p:spPr bwMode="gray">
          <a:xfrm>
            <a:off x="2583427" y="5119719"/>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33" name="Freeform 7">
            <a:extLst>
              <a:ext uri="{FF2B5EF4-FFF2-40B4-BE49-F238E27FC236}">
                <a16:creationId xmlns:a16="http://schemas.microsoft.com/office/drawing/2014/main" id="{5BA268EE-1EB9-4B9E-B752-B635A76F71D1}"/>
              </a:ext>
            </a:extLst>
          </p:cNvPr>
          <p:cNvSpPr>
            <a:spLocks/>
          </p:cNvSpPr>
          <p:nvPr/>
        </p:nvSpPr>
        <p:spPr bwMode="gray">
          <a:xfrm>
            <a:off x="1647861" y="5119719"/>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E01B0F3F-D170-427A-AB6B-554381B4CE0E}"/>
              </a:ext>
            </a:extLst>
          </p:cNvPr>
          <p:cNvSpPr txBox="1"/>
          <p:nvPr/>
        </p:nvSpPr>
        <p:spPr>
          <a:xfrm>
            <a:off x="2737794" y="523699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 and Onsite Camera</a:t>
            </a:r>
          </a:p>
        </p:txBody>
      </p:sp>
      <p:sp>
        <p:nvSpPr>
          <p:cNvPr id="36" name="Text Box 16">
            <a:extLst>
              <a:ext uri="{FF2B5EF4-FFF2-40B4-BE49-F238E27FC236}">
                <a16:creationId xmlns:a16="http://schemas.microsoft.com/office/drawing/2014/main" id="{120EC630-F0B3-4BFD-9DE4-4F97265C34B7}"/>
              </a:ext>
            </a:extLst>
          </p:cNvPr>
          <p:cNvSpPr txBox="1">
            <a:spLocks noChangeArrowheads="1"/>
          </p:cNvSpPr>
          <p:nvPr/>
        </p:nvSpPr>
        <p:spPr bwMode="gray">
          <a:xfrm>
            <a:off x="1874985" y="2075250"/>
            <a:ext cx="59696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a:t>
            </a:r>
          </a:p>
        </p:txBody>
      </p:sp>
      <p:sp>
        <p:nvSpPr>
          <p:cNvPr id="37" name="Text Box 17">
            <a:extLst>
              <a:ext uri="{FF2B5EF4-FFF2-40B4-BE49-F238E27FC236}">
                <a16:creationId xmlns:a16="http://schemas.microsoft.com/office/drawing/2014/main" id="{3BC55BDF-DFF4-47DF-A8A4-127C1F5E3A03}"/>
              </a:ext>
            </a:extLst>
          </p:cNvPr>
          <p:cNvSpPr txBox="1">
            <a:spLocks noChangeArrowheads="1"/>
          </p:cNvSpPr>
          <p:nvPr/>
        </p:nvSpPr>
        <p:spPr bwMode="gray">
          <a:xfrm>
            <a:off x="1874985" y="3140677"/>
            <a:ext cx="58512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a:t>
            </a:r>
          </a:p>
        </p:txBody>
      </p:sp>
      <p:sp>
        <p:nvSpPr>
          <p:cNvPr id="38" name="Text Box 18">
            <a:extLst>
              <a:ext uri="{FF2B5EF4-FFF2-40B4-BE49-F238E27FC236}">
                <a16:creationId xmlns:a16="http://schemas.microsoft.com/office/drawing/2014/main" id="{C4646545-61FE-404E-8CBE-FEDD797FEC18}"/>
              </a:ext>
            </a:extLst>
          </p:cNvPr>
          <p:cNvSpPr txBox="1">
            <a:spLocks noChangeArrowheads="1"/>
          </p:cNvSpPr>
          <p:nvPr/>
        </p:nvSpPr>
        <p:spPr bwMode="gray">
          <a:xfrm>
            <a:off x="1811917" y="4175296"/>
            <a:ext cx="660036"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III</a:t>
            </a:r>
          </a:p>
        </p:txBody>
      </p:sp>
      <p:sp>
        <p:nvSpPr>
          <p:cNvPr id="39" name="Text Box 18">
            <a:extLst>
              <a:ext uri="{FF2B5EF4-FFF2-40B4-BE49-F238E27FC236}">
                <a16:creationId xmlns:a16="http://schemas.microsoft.com/office/drawing/2014/main" id="{20560DEA-1631-4883-8927-F1CD73779AC3}"/>
              </a:ext>
            </a:extLst>
          </p:cNvPr>
          <p:cNvSpPr txBox="1">
            <a:spLocks noChangeArrowheads="1"/>
          </p:cNvSpPr>
          <p:nvPr/>
        </p:nvSpPr>
        <p:spPr bwMode="gray">
          <a:xfrm>
            <a:off x="1836410" y="5236992"/>
            <a:ext cx="691280"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IV</a:t>
            </a:r>
          </a:p>
        </p:txBody>
      </p:sp>
    </p:spTree>
  </p:cSld>
  <p:clrMapOvr>
    <a:masterClrMapping/>
  </p:clrMapOvr>
  <p:transition advClick="0"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3">
            <a:extLst>
              <a:ext uri="{FF2B5EF4-FFF2-40B4-BE49-F238E27FC236}">
                <a16:creationId xmlns:a16="http://schemas.microsoft.com/office/drawing/2014/main" id="{C8DA9096-E2C0-418A-AD11-8836AF767E5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964" t="52504" r="25566" b="9185"/>
          <a:stretch/>
        </p:blipFill>
        <p:spPr>
          <a:xfrm>
            <a:off x="7199332" y="2305527"/>
            <a:ext cx="690508" cy="1127117"/>
          </a:xfrm>
          <a:prstGeom prst="rect">
            <a:avLst/>
          </a:prstGeom>
        </p:spPr>
      </p:pic>
      <p:pic>
        <p:nvPicPr>
          <p:cNvPr id="58" name="图片 18">
            <a:extLst>
              <a:ext uri="{FF2B5EF4-FFF2-40B4-BE49-F238E27FC236}">
                <a16:creationId xmlns:a16="http://schemas.microsoft.com/office/drawing/2014/main" id="{8409A97A-8CE9-4FC9-8F91-5E9DB5A2D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86" t="27427" r="51017" b="48519"/>
          <a:stretch/>
        </p:blipFill>
        <p:spPr>
          <a:xfrm>
            <a:off x="10194492" y="3444224"/>
            <a:ext cx="1701203" cy="1276704"/>
          </a:xfrm>
          <a:prstGeom prst="rect">
            <a:avLst/>
          </a:prstGeom>
        </p:spPr>
      </p:pic>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Intelligent Autonomous Operation (IAO) system</a:t>
            </a:r>
          </a:p>
        </p:txBody>
      </p:sp>
      <p:sp>
        <p:nvSpPr>
          <p:cNvPr id="3" name="TextBox 2">
            <a:extLst>
              <a:ext uri="{FF2B5EF4-FFF2-40B4-BE49-F238E27FC236}">
                <a16:creationId xmlns:a16="http://schemas.microsoft.com/office/drawing/2014/main" id="{6EC4AE75-946F-44D7-AFC4-FFE94CD1112D}"/>
              </a:ext>
            </a:extLst>
          </p:cNvPr>
          <p:cNvSpPr txBox="1"/>
          <p:nvPr/>
        </p:nvSpPr>
        <p:spPr>
          <a:xfrm>
            <a:off x="516657" y="543363"/>
            <a:ext cx="3912267" cy="458715"/>
          </a:xfrm>
          <a:prstGeom prst="rect">
            <a:avLst/>
          </a:prstGeom>
          <a:noFill/>
        </p:spPr>
        <p:txBody>
          <a:bodyPr wrap="square" rtlCol="0">
            <a:spAutoFit/>
          </a:bodyPr>
          <a:lstStyle/>
          <a:p>
            <a:pPr>
              <a:lnSpc>
                <a:spcPct val="150000"/>
              </a:lnSpc>
            </a:pPr>
            <a:r>
              <a:rPr lang="en-US" b="1" dirty="0">
                <a:latin typeface="Times New Roman" panose="02020603050405020304" pitchFamily="18" charset="0"/>
                <a:ea typeface="微软雅黑" pitchFamily="34" charset="-122"/>
                <a:cs typeface="Times New Roman" panose="02020603050405020304" pitchFamily="18" charset="0"/>
              </a:rPr>
              <a:t>IAO System Architecture</a:t>
            </a:r>
            <a:endParaRPr lang="en-US" b="1" dirty="0">
              <a:latin typeface="微软雅黑" pitchFamily="34" charset="-122"/>
              <a:ea typeface="微软雅黑" pitchFamily="34" charset="-122"/>
            </a:endParaRPr>
          </a:p>
        </p:txBody>
      </p:sp>
      <p:cxnSp>
        <p:nvCxnSpPr>
          <p:cNvPr id="9" name="直接连接符 5">
            <a:extLst>
              <a:ext uri="{FF2B5EF4-FFF2-40B4-BE49-F238E27FC236}">
                <a16:creationId xmlns:a16="http://schemas.microsoft.com/office/drawing/2014/main" id="{F092CD10-4908-4856-9242-0C365A61C826}"/>
              </a:ext>
            </a:extLst>
          </p:cNvPr>
          <p:cNvCxnSpPr>
            <a:cxnSpLocks/>
          </p:cNvCxnSpPr>
          <p:nvPr/>
        </p:nvCxnSpPr>
        <p:spPr>
          <a:xfrm flipH="1">
            <a:off x="7292311" y="3119250"/>
            <a:ext cx="84859" cy="35534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6">
            <a:extLst>
              <a:ext uri="{FF2B5EF4-FFF2-40B4-BE49-F238E27FC236}">
                <a16:creationId xmlns:a16="http://schemas.microsoft.com/office/drawing/2014/main" id="{ED2936E9-B918-4266-B660-63D3986C5B18}"/>
              </a:ext>
            </a:extLst>
          </p:cNvPr>
          <p:cNvCxnSpPr>
            <a:cxnSpLocks/>
          </p:cNvCxnSpPr>
          <p:nvPr/>
        </p:nvCxnSpPr>
        <p:spPr>
          <a:xfrm>
            <a:off x="8740189" y="2073561"/>
            <a:ext cx="2043980" cy="182132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图片 9">
            <a:extLst>
              <a:ext uri="{FF2B5EF4-FFF2-40B4-BE49-F238E27FC236}">
                <a16:creationId xmlns:a16="http://schemas.microsoft.com/office/drawing/2014/main" id="{4768AD45-C543-440E-80A6-D25223C89E2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531" t="11190" r="17187" b="12085"/>
          <a:stretch/>
        </p:blipFill>
        <p:spPr>
          <a:xfrm>
            <a:off x="1460899" y="2869714"/>
            <a:ext cx="1131940" cy="644692"/>
          </a:xfrm>
          <a:prstGeom prst="rect">
            <a:avLst/>
          </a:prstGeom>
        </p:spPr>
      </p:pic>
      <p:cxnSp>
        <p:nvCxnSpPr>
          <p:cNvPr id="14" name="直接连接符 10">
            <a:extLst>
              <a:ext uri="{FF2B5EF4-FFF2-40B4-BE49-F238E27FC236}">
                <a16:creationId xmlns:a16="http://schemas.microsoft.com/office/drawing/2014/main" id="{66AFF57D-1FF6-40FC-BCB1-C6849C1AAEE7}"/>
              </a:ext>
            </a:extLst>
          </p:cNvPr>
          <p:cNvCxnSpPr>
            <a:cxnSpLocks/>
          </p:cNvCxnSpPr>
          <p:nvPr/>
        </p:nvCxnSpPr>
        <p:spPr>
          <a:xfrm>
            <a:off x="3489941" y="4051036"/>
            <a:ext cx="1502293" cy="125703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1">
            <a:extLst>
              <a:ext uri="{FF2B5EF4-FFF2-40B4-BE49-F238E27FC236}">
                <a16:creationId xmlns:a16="http://schemas.microsoft.com/office/drawing/2014/main" id="{C1E7B5C7-0747-480B-BC5D-CCBF73FE08EF}"/>
              </a:ext>
            </a:extLst>
          </p:cNvPr>
          <p:cNvCxnSpPr>
            <a:cxnSpLocks/>
          </p:cNvCxnSpPr>
          <p:nvPr/>
        </p:nvCxnSpPr>
        <p:spPr>
          <a:xfrm flipV="1">
            <a:off x="4975841" y="2896432"/>
            <a:ext cx="4689685" cy="240368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图片 12">
            <a:extLst>
              <a:ext uri="{FF2B5EF4-FFF2-40B4-BE49-F238E27FC236}">
                <a16:creationId xmlns:a16="http://schemas.microsoft.com/office/drawing/2014/main" id="{DC45BEFC-622F-4842-B285-71701DF093B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6166" y="3352755"/>
            <a:ext cx="923155" cy="894562"/>
          </a:xfrm>
          <a:prstGeom prst="rect">
            <a:avLst/>
          </a:prstGeom>
        </p:spPr>
      </p:pic>
      <p:pic>
        <p:nvPicPr>
          <p:cNvPr id="19" name="图片 14">
            <a:extLst>
              <a:ext uri="{FF2B5EF4-FFF2-40B4-BE49-F238E27FC236}">
                <a16:creationId xmlns:a16="http://schemas.microsoft.com/office/drawing/2014/main" id="{45BE365C-8A7D-46B1-9F34-D5187C3D4A26}"/>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33" t="2675" r="76969" b="70949"/>
          <a:stretch/>
        </p:blipFill>
        <p:spPr>
          <a:xfrm>
            <a:off x="7105718" y="4345996"/>
            <a:ext cx="1131877" cy="1187621"/>
          </a:xfrm>
          <a:prstGeom prst="rect">
            <a:avLst/>
          </a:prstGeom>
        </p:spPr>
      </p:pic>
      <p:pic>
        <p:nvPicPr>
          <p:cNvPr id="21" name="图片 16">
            <a:extLst>
              <a:ext uri="{FF2B5EF4-FFF2-40B4-BE49-F238E27FC236}">
                <a16:creationId xmlns:a16="http://schemas.microsoft.com/office/drawing/2014/main" id="{C0BE9BE6-3B21-4314-AA63-48D25B288C79}"/>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33" t="2675" r="76969" b="70949"/>
          <a:stretch/>
        </p:blipFill>
        <p:spPr>
          <a:xfrm>
            <a:off x="8751648" y="3452918"/>
            <a:ext cx="1131877" cy="1187621"/>
          </a:xfrm>
          <a:prstGeom prst="rect">
            <a:avLst/>
          </a:prstGeom>
        </p:spPr>
      </p:pic>
      <p:pic>
        <p:nvPicPr>
          <p:cNvPr id="22" name="图片 17">
            <a:extLst>
              <a:ext uri="{FF2B5EF4-FFF2-40B4-BE49-F238E27FC236}">
                <a16:creationId xmlns:a16="http://schemas.microsoft.com/office/drawing/2014/main" id="{0C3B2967-B5AD-4EE3-8247-51C13D88A6A4}"/>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33" t="2675" r="76969" b="70949"/>
          <a:stretch/>
        </p:blipFill>
        <p:spPr>
          <a:xfrm>
            <a:off x="8109076" y="3832949"/>
            <a:ext cx="1131877" cy="1187621"/>
          </a:xfrm>
          <a:prstGeom prst="rect">
            <a:avLst/>
          </a:prstGeom>
        </p:spPr>
      </p:pic>
      <p:pic>
        <p:nvPicPr>
          <p:cNvPr id="23" name="图片 18">
            <a:extLst>
              <a:ext uri="{FF2B5EF4-FFF2-40B4-BE49-F238E27FC236}">
                <a16:creationId xmlns:a16="http://schemas.microsoft.com/office/drawing/2014/main" id="{59A02502-91DF-4335-B6A3-6125902F3C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86" t="27427" r="51017" b="48519"/>
          <a:stretch/>
        </p:blipFill>
        <p:spPr>
          <a:xfrm>
            <a:off x="2452043" y="3272778"/>
            <a:ext cx="1701203" cy="1276704"/>
          </a:xfrm>
          <a:prstGeom prst="rect">
            <a:avLst/>
          </a:prstGeom>
        </p:spPr>
      </p:pic>
      <p:sp>
        <p:nvSpPr>
          <p:cNvPr id="27" name="椭圆 24">
            <a:extLst>
              <a:ext uri="{FF2B5EF4-FFF2-40B4-BE49-F238E27FC236}">
                <a16:creationId xmlns:a16="http://schemas.microsoft.com/office/drawing/2014/main" id="{49D7A2DF-5045-48C1-9F61-69E43BAA57B2}"/>
              </a:ext>
            </a:extLst>
          </p:cNvPr>
          <p:cNvSpPr/>
          <p:nvPr/>
        </p:nvSpPr>
        <p:spPr>
          <a:xfrm>
            <a:off x="4937741" y="5229225"/>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5">
            <a:extLst>
              <a:ext uri="{FF2B5EF4-FFF2-40B4-BE49-F238E27FC236}">
                <a16:creationId xmlns:a16="http://schemas.microsoft.com/office/drawing/2014/main" id="{D52EBE56-D7C1-4B48-9E61-38E5374E9FD1}"/>
              </a:ext>
            </a:extLst>
          </p:cNvPr>
          <p:cNvSpPr/>
          <p:nvPr/>
        </p:nvSpPr>
        <p:spPr>
          <a:xfrm>
            <a:off x="9612525" y="2834475"/>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29">
            <a:extLst>
              <a:ext uri="{FF2B5EF4-FFF2-40B4-BE49-F238E27FC236}">
                <a16:creationId xmlns:a16="http://schemas.microsoft.com/office/drawing/2014/main" id="{11FA95EF-CEA1-46D1-B1FC-685C4CACB33D}"/>
              </a:ext>
            </a:extLst>
          </p:cNvPr>
          <p:cNvCxnSpPr>
            <a:cxnSpLocks/>
          </p:cNvCxnSpPr>
          <p:nvPr/>
        </p:nvCxnSpPr>
        <p:spPr>
          <a:xfrm>
            <a:off x="7250291" y="4452846"/>
            <a:ext cx="288000" cy="216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0">
            <a:extLst>
              <a:ext uri="{FF2B5EF4-FFF2-40B4-BE49-F238E27FC236}">
                <a16:creationId xmlns:a16="http://schemas.microsoft.com/office/drawing/2014/main" id="{2AF7675E-CE97-4148-9AF2-A6D7EB25ACCD}"/>
              </a:ext>
            </a:extLst>
          </p:cNvPr>
          <p:cNvCxnSpPr>
            <a:cxnSpLocks/>
          </p:cNvCxnSpPr>
          <p:nvPr/>
        </p:nvCxnSpPr>
        <p:spPr>
          <a:xfrm>
            <a:off x="8202450" y="3950794"/>
            <a:ext cx="288000" cy="216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1">
            <a:extLst>
              <a:ext uri="{FF2B5EF4-FFF2-40B4-BE49-F238E27FC236}">
                <a16:creationId xmlns:a16="http://schemas.microsoft.com/office/drawing/2014/main" id="{AE59986B-D454-4087-8073-7C98AF57DDF1}"/>
              </a:ext>
            </a:extLst>
          </p:cNvPr>
          <p:cNvCxnSpPr>
            <a:cxnSpLocks/>
          </p:cNvCxnSpPr>
          <p:nvPr/>
        </p:nvCxnSpPr>
        <p:spPr>
          <a:xfrm>
            <a:off x="8915315" y="3544609"/>
            <a:ext cx="288000" cy="216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2">
            <a:extLst>
              <a:ext uri="{FF2B5EF4-FFF2-40B4-BE49-F238E27FC236}">
                <a16:creationId xmlns:a16="http://schemas.microsoft.com/office/drawing/2014/main" id="{E782DEF2-07BF-4B0B-9AD1-FACC0DE82A19}"/>
              </a:ext>
            </a:extLst>
          </p:cNvPr>
          <p:cNvCxnSpPr>
            <a:cxnSpLocks/>
            <a:stCxn id="41" idx="2"/>
          </p:cNvCxnSpPr>
          <p:nvPr/>
        </p:nvCxnSpPr>
        <p:spPr>
          <a:xfrm flipV="1">
            <a:off x="7189743" y="3572909"/>
            <a:ext cx="1721653" cy="8780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3">
            <a:extLst>
              <a:ext uri="{FF2B5EF4-FFF2-40B4-BE49-F238E27FC236}">
                <a16:creationId xmlns:a16="http://schemas.microsoft.com/office/drawing/2014/main" id="{F7EDAFB8-44E9-4687-809E-503CDA4F7021}"/>
              </a:ext>
            </a:extLst>
          </p:cNvPr>
          <p:cNvCxnSpPr>
            <a:cxnSpLocks/>
          </p:cNvCxnSpPr>
          <p:nvPr/>
        </p:nvCxnSpPr>
        <p:spPr>
          <a:xfrm>
            <a:off x="7410955" y="4139317"/>
            <a:ext cx="164158" cy="12751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椭圆 34">
            <a:extLst>
              <a:ext uri="{FF2B5EF4-FFF2-40B4-BE49-F238E27FC236}">
                <a16:creationId xmlns:a16="http://schemas.microsoft.com/office/drawing/2014/main" id="{0ED58949-E92D-4D62-B928-19ED3D2552B6}"/>
              </a:ext>
            </a:extLst>
          </p:cNvPr>
          <p:cNvSpPr/>
          <p:nvPr/>
        </p:nvSpPr>
        <p:spPr>
          <a:xfrm>
            <a:off x="8864920" y="3502142"/>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5">
            <a:extLst>
              <a:ext uri="{FF2B5EF4-FFF2-40B4-BE49-F238E27FC236}">
                <a16:creationId xmlns:a16="http://schemas.microsoft.com/office/drawing/2014/main" id="{852E9AEF-C7A7-4B75-B595-8151E03FFD82}"/>
              </a:ext>
            </a:extLst>
          </p:cNvPr>
          <p:cNvSpPr/>
          <p:nvPr/>
        </p:nvSpPr>
        <p:spPr>
          <a:xfrm>
            <a:off x="8155070" y="3896794"/>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6">
            <a:extLst>
              <a:ext uri="{FF2B5EF4-FFF2-40B4-BE49-F238E27FC236}">
                <a16:creationId xmlns:a16="http://schemas.microsoft.com/office/drawing/2014/main" id="{40103A17-90E7-4DDC-B338-C364B250E7D9}"/>
              </a:ext>
            </a:extLst>
          </p:cNvPr>
          <p:cNvSpPr/>
          <p:nvPr/>
        </p:nvSpPr>
        <p:spPr>
          <a:xfrm>
            <a:off x="7508584" y="4209158"/>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37">
            <a:extLst>
              <a:ext uri="{FF2B5EF4-FFF2-40B4-BE49-F238E27FC236}">
                <a16:creationId xmlns:a16="http://schemas.microsoft.com/office/drawing/2014/main" id="{B2CE453E-2BF0-4652-BE4A-9C1B1025140A}"/>
              </a:ext>
            </a:extLst>
          </p:cNvPr>
          <p:cNvSpPr/>
          <p:nvPr/>
        </p:nvSpPr>
        <p:spPr>
          <a:xfrm>
            <a:off x="7189743" y="4396941"/>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0">
            <a:extLst>
              <a:ext uri="{FF2B5EF4-FFF2-40B4-BE49-F238E27FC236}">
                <a16:creationId xmlns:a16="http://schemas.microsoft.com/office/drawing/2014/main" id="{5E7060B9-A773-465F-A05C-96C052499389}"/>
              </a:ext>
            </a:extLst>
          </p:cNvPr>
          <p:cNvCxnSpPr>
            <a:cxnSpLocks/>
            <a:stCxn id="2050" idx="0"/>
            <a:endCxn id="17" idx="1"/>
          </p:cNvCxnSpPr>
          <p:nvPr/>
        </p:nvCxnSpPr>
        <p:spPr>
          <a:xfrm flipV="1">
            <a:off x="5506726" y="2869086"/>
            <a:ext cx="1692606" cy="1783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文本框 41">
            <a:extLst>
              <a:ext uri="{FF2B5EF4-FFF2-40B4-BE49-F238E27FC236}">
                <a16:creationId xmlns:a16="http://schemas.microsoft.com/office/drawing/2014/main" id="{6F789BF3-3A8E-467D-B7C3-B5F2F88968CD}"/>
              </a:ext>
            </a:extLst>
          </p:cNvPr>
          <p:cNvSpPr txBox="1"/>
          <p:nvPr/>
        </p:nvSpPr>
        <p:spPr>
          <a:xfrm>
            <a:off x="10647409" y="1187974"/>
            <a:ext cx="581569" cy="369332"/>
          </a:xfrm>
          <a:prstGeom prst="rect">
            <a:avLst/>
          </a:prstGeom>
          <a:noFill/>
        </p:spPr>
        <p:txBody>
          <a:bodyPr wrap="none" rtlCol="0">
            <a:spAutoFit/>
          </a:bodyPr>
          <a:lstStyle/>
          <a:p>
            <a:r>
              <a:rPr lang="en-US" altLang="zh-CN" dirty="0">
                <a:solidFill>
                  <a:srgbClr val="C00000"/>
                </a:solidFill>
              </a:rPr>
              <a:t>UAV</a:t>
            </a:r>
            <a:endParaRPr lang="zh-CN" altLang="en-US" dirty="0">
              <a:solidFill>
                <a:srgbClr val="C00000"/>
              </a:solidFill>
            </a:endParaRPr>
          </a:p>
        </p:txBody>
      </p:sp>
      <p:sp>
        <p:nvSpPr>
          <p:cNvPr id="47" name="文本框 43">
            <a:extLst>
              <a:ext uri="{FF2B5EF4-FFF2-40B4-BE49-F238E27FC236}">
                <a16:creationId xmlns:a16="http://schemas.microsoft.com/office/drawing/2014/main" id="{23D5AB79-EBBE-405C-B7B1-34E1F19AE552}"/>
              </a:ext>
            </a:extLst>
          </p:cNvPr>
          <p:cNvSpPr txBox="1"/>
          <p:nvPr/>
        </p:nvSpPr>
        <p:spPr>
          <a:xfrm>
            <a:off x="7449817" y="3349096"/>
            <a:ext cx="726481" cy="369332"/>
          </a:xfrm>
          <a:prstGeom prst="rect">
            <a:avLst/>
          </a:prstGeom>
          <a:noFill/>
        </p:spPr>
        <p:txBody>
          <a:bodyPr wrap="none" rtlCol="0">
            <a:spAutoFit/>
          </a:bodyPr>
          <a:lstStyle/>
          <a:p>
            <a:r>
              <a:rPr lang="en-US" altLang="zh-CN" dirty="0">
                <a:solidFill>
                  <a:srgbClr val="C00000"/>
                </a:solidFill>
              </a:rPr>
              <a:t>Cloud</a:t>
            </a:r>
            <a:endParaRPr lang="zh-CN" altLang="en-US" dirty="0">
              <a:solidFill>
                <a:srgbClr val="C00000"/>
              </a:solidFill>
            </a:endParaRPr>
          </a:p>
        </p:txBody>
      </p:sp>
      <p:sp>
        <p:nvSpPr>
          <p:cNvPr id="48" name="文本框 44">
            <a:extLst>
              <a:ext uri="{FF2B5EF4-FFF2-40B4-BE49-F238E27FC236}">
                <a16:creationId xmlns:a16="http://schemas.microsoft.com/office/drawing/2014/main" id="{0AE88176-AB85-4B09-A89F-E768EEBE3179}"/>
              </a:ext>
            </a:extLst>
          </p:cNvPr>
          <p:cNvSpPr txBox="1"/>
          <p:nvPr/>
        </p:nvSpPr>
        <p:spPr>
          <a:xfrm>
            <a:off x="6648499" y="2036300"/>
            <a:ext cx="1013291" cy="646331"/>
          </a:xfrm>
          <a:prstGeom prst="rect">
            <a:avLst/>
          </a:prstGeom>
          <a:noFill/>
        </p:spPr>
        <p:txBody>
          <a:bodyPr wrap="none" rtlCol="0">
            <a:spAutoFit/>
          </a:bodyPr>
          <a:lstStyle/>
          <a:p>
            <a:r>
              <a:rPr lang="en-US" altLang="zh-CN" dirty="0">
                <a:solidFill>
                  <a:srgbClr val="C00000"/>
                </a:solidFill>
              </a:rPr>
              <a:t>Big Data </a:t>
            </a:r>
          </a:p>
          <a:p>
            <a:r>
              <a:rPr lang="en-US" altLang="zh-CN" dirty="0">
                <a:solidFill>
                  <a:srgbClr val="C00000"/>
                </a:solidFill>
              </a:rPr>
              <a:t>Center</a:t>
            </a:r>
            <a:endParaRPr lang="zh-CN" altLang="en-US" dirty="0">
              <a:solidFill>
                <a:srgbClr val="C00000"/>
              </a:solidFill>
            </a:endParaRPr>
          </a:p>
        </p:txBody>
      </p:sp>
      <p:sp>
        <p:nvSpPr>
          <p:cNvPr id="49" name="文本框 45">
            <a:extLst>
              <a:ext uri="{FF2B5EF4-FFF2-40B4-BE49-F238E27FC236}">
                <a16:creationId xmlns:a16="http://schemas.microsoft.com/office/drawing/2014/main" id="{4E93264B-8FF6-4F38-A606-59FE3A5C1FF2}"/>
              </a:ext>
            </a:extLst>
          </p:cNvPr>
          <p:cNvSpPr txBox="1"/>
          <p:nvPr/>
        </p:nvSpPr>
        <p:spPr>
          <a:xfrm>
            <a:off x="4557364" y="3644375"/>
            <a:ext cx="2161746" cy="646331"/>
          </a:xfrm>
          <a:prstGeom prst="rect">
            <a:avLst/>
          </a:prstGeom>
          <a:noFill/>
        </p:spPr>
        <p:txBody>
          <a:bodyPr wrap="none" rtlCol="0">
            <a:spAutoFit/>
          </a:bodyPr>
          <a:lstStyle/>
          <a:p>
            <a:pPr algn="ctr"/>
            <a:r>
              <a:rPr lang="en-GB" altLang="zh-CN" dirty="0">
                <a:solidFill>
                  <a:srgbClr val="C00000"/>
                </a:solidFill>
              </a:rPr>
              <a:t>Command &amp; Control </a:t>
            </a:r>
          </a:p>
          <a:p>
            <a:pPr algn="ctr"/>
            <a:r>
              <a:rPr lang="en-GB" altLang="zh-CN" dirty="0">
                <a:solidFill>
                  <a:srgbClr val="C00000"/>
                </a:solidFill>
              </a:rPr>
              <a:t>Centre</a:t>
            </a:r>
            <a:endParaRPr lang="zh-CN" altLang="en-US" dirty="0">
              <a:solidFill>
                <a:srgbClr val="C00000"/>
              </a:solidFill>
            </a:endParaRPr>
          </a:p>
        </p:txBody>
      </p:sp>
      <p:sp>
        <p:nvSpPr>
          <p:cNvPr id="51" name="文本框 47">
            <a:extLst>
              <a:ext uri="{FF2B5EF4-FFF2-40B4-BE49-F238E27FC236}">
                <a16:creationId xmlns:a16="http://schemas.microsoft.com/office/drawing/2014/main" id="{8941A70B-B5F7-40E3-8542-290A45D68DCE}"/>
              </a:ext>
            </a:extLst>
          </p:cNvPr>
          <p:cNvSpPr txBox="1"/>
          <p:nvPr/>
        </p:nvSpPr>
        <p:spPr>
          <a:xfrm>
            <a:off x="7813058" y="5078815"/>
            <a:ext cx="617477" cy="369332"/>
          </a:xfrm>
          <a:prstGeom prst="rect">
            <a:avLst/>
          </a:prstGeom>
          <a:noFill/>
        </p:spPr>
        <p:txBody>
          <a:bodyPr wrap="none" rtlCol="0">
            <a:spAutoFit/>
          </a:bodyPr>
          <a:lstStyle/>
          <a:p>
            <a:r>
              <a:rPr lang="en-GB" altLang="zh-CN" dirty="0">
                <a:solidFill>
                  <a:srgbClr val="C00000"/>
                </a:solidFill>
              </a:rPr>
              <a:t>User</a:t>
            </a:r>
            <a:endParaRPr lang="zh-CN" altLang="en-US" dirty="0">
              <a:solidFill>
                <a:srgbClr val="C00000"/>
              </a:solidFill>
            </a:endParaRPr>
          </a:p>
        </p:txBody>
      </p:sp>
      <p:sp>
        <p:nvSpPr>
          <p:cNvPr id="52" name="文本框 48">
            <a:extLst>
              <a:ext uri="{FF2B5EF4-FFF2-40B4-BE49-F238E27FC236}">
                <a16:creationId xmlns:a16="http://schemas.microsoft.com/office/drawing/2014/main" id="{BE4C7142-D5BD-4524-A134-E2B38ADEA5A0}"/>
              </a:ext>
            </a:extLst>
          </p:cNvPr>
          <p:cNvSpPr txBox="1"/>
          <p:nvPr/>
        </p:nvSpPr>
        <p:spPr>
          <a:xfrm>
            <a:off x="8740189" y="4647503"/>
            <a:ext cx="617477" cy="369332"/>
          </a:xfrm>
          <a:prstGeom prst="rect">
            <a:avLst/>
          </a:prstGeom>
          <a:noFill/>
        </p:spPr>
        <p:txBody>
          <a:bodyPr wrap="none" rtlCol="0">
            <a:spAutoFit/>
          </a:bodyPr>
          <a:lstStyle/>
          <a:p>
            <a:r>
              <a:rPr lang="en-US" altLang="zh-CN" dirty="0">
                <a:solidFill>
                  <a:srgbClr val="C00000"/>
                </a:solidFill>
              </a:rPr>
              <a:t>User</a:t>
            </a:r>
            <a:endParaRPr lang="zh-CN" altLang="en-US" dirty="0">
              <a:solidFill>
                <a:srgbClr val="C00000"/>
              </a:solidFill>
            </a:endParaRPr>
          </a:p>
        </p:txBody>
      </p:sp>
      <p:sp>
        <p:nvSpPr>
          <p:cNvPr id="53" name="文本框 49">
            <a:extLst>
              <a:ext uri="{FF2B5EF4-FFF2-40B4-BE49-F238E27FC236}">
                <a16:creationId xmlns:a16="http://schemas.microsoft.com/office/drawing/2014/main" id="{606255AF-EC34-490E-B591-6C18E1E62E7B}"/>
              </a:ext>
            </a:extLst>
          </p:cNvPr>
          <p:cNvSpPr txBox="1"/>
          <p:nvPr/>
        </p:nvSpPr>
        <p:spPr>
          <a:xfrm>
            <a:off x="9468855" y="4166794"/>
            <a:ext cx="617477" cy="369332"/>
          </a:xfrm>
          <a:prstGeom prst="rect">
            <a:avLst/>
          </a:prstGeom>
          <a:noFill/>
        </p:spPr>
        <p:txBody>
          <a:bodyPr wrap="none" rtlCol="0">
            <a:spAutoFit/>
          </a:bodyPr>
          <a:lstStyle/>
          <a:p>
            <a:r>
              <a:rPr lang="en-US" altLang="zh-CN" dirty="0">
                <a:solidFill>
                  <a:srgbClr val="C00000"/>
                </a:solidFill>
              </a:rPr>
              <a:t>User</a:t>
            </a:r>
            <a:endParaRPr lang="zh-CN" altLang="en-US" dirty="0">
              <a:solidFill>
                <a:srgbClr val="C00000"/>
              </a:solidFill>
            </a:endParaRPr>
          </a:p>
        </p:txBody>
      </p:sp>
      <p:pic>
        <p:nvPicPr>
          <p:cNvPr id="55" name="图片 9">
            <a:extLst>
              <a:ext uri="{FF2B5EF4-FFF2-40B4-BE49-F238E27FC236}">
                <a16:creationId xmlns:a16="http://schemas.microsoft.com/office/drawing/2014/main" id="{F7D28CEE-16C1-4BE6-A8AC-7466DD6CDEA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531" t="11190" r="17187" b="12085"/>
          <a:stretch/>
        </p:blipFill>
        <p:spPr>
          <a:xfrm>
            <a:off x="7880728" y="665748"/>
            <a:ext cx="896277" cy="510471"/>
          </a:xfrm>
          <a:prstGeom prst="rect">
            <a:avLst/>
          </a:prstGeom>
        </p:spPr>
      </p:pic>
      <p:pic>
        <p:nvPicPr>
          <p:cNvPr id="56" name="图片 18">
            <a:extLst>
              <a:ext uri="{FF2B5EF4-FFF2-40B4-BE49-F238E27FC236}">
                <a16:creationId xmlns:a16="http://schemas.microsoft.com/office/drawing/2014/main" id="{00849864-1A76-4E08-B3FD-83DC563F86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86" t="27427" r="51017" b="48519"/>
          <a:stretch/>
        </p:blipFill>
        <p:spPr>
          <a:xfrm>
            <a:off x="7671092" y="1152989"/>
            <a:ext cx="1701203" cy="1276704"/>
          </a:xfrm>
          <a:prstGeom prst="rect">
            <a:avLst/>
          </a:prstGeom>
        </p:spPr>
      </p:pic>
      <p:pic>
        <p:nvPicPr>
          <p:cNvPr id="57" name="图片 9">
            <a:extLst>
              <a:ext uri="{FF2B5EF4-FFF2-40B4-BE49-F238E27FC236}">
                <a16:creationId xmlns:a16="http://schemas.microsoft.com/office/drawing/2014/main" id="{273379C2-7F8C-4F1A-AA1F-27F78A19546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531" t="11190" r="17187" b="12085"/>
          <a:stretch/>
        </p:blipFill>
        <p:spPr>
          <a:xfrm>
            <a:off x="10413225" y="1495566"/>
            <a:ext cx="896277" cy="510471"/>
          </a:xfrm>
          <a:prstGeom prst="rect">
            <a:avLst/>
          </a:prstGeom>
        </p:spPr>
      </p:pic>
      <p:sp>
        <p:nvSpPr>
          <p:cNvPr id="59" name="文本框 41">
            <a:extLst>
              <a:ext uri="{FF2B5EF4-FFF2-40B4-BE49-F238E27FC236}">
                <a16:creationId xmlns:a16="http://schemas.microsoft.com/office/drawing/2014/main" id="{4D4CB112-699D-41D7-AD68-910E322186AC}"/>
              </a:ext>
            </a:extLst>
          </p:cNvPr>
          <p:cNvSpPr txBox="1"/>
          <p:nvPr/>
        </p:nvSpPr>
        <p:spPr>
          <a:xfrm>
            <a:off x="8958937" y="1806329"/>
            <a:ext cx="1359796" cy="646331"/>
          </a:xfrm>
          <a:prstGeom prst="rect">
            <a:avLst/>
          </a:prstGeom>
          <a:noFill/>
        </p:spPr>
        <p:txBody>
          <a:bodyPr wrap="none" rtlCol="0">
            <a:spAutoFit/>
          </a:bodyPr>
          <a:lstStyle/>
          <a:p>
            <a:r>
              <a:rPr lang="en-US" altLang="zh-CN" dirty="0">
                <a:solidFill>
                  <a:srgbClr val="C00000"/>
                </a:solidFill>
              </a:rPr>
              <a:t>Unattended </a:t>
            </a:r>
          </a:p>
          <a:p>
            <a:r>
              <a:rPr lang="en-US" altLang="zh-CN" dirty="0">
                <a:solidFill>
                  <a:srgbClr val="C00000"/>
                </a:solidFill>
              </a:rPr>
              <a:t>Airport</a:t>
            </a:r>
            <a:endParaRPr lang="zh-CN" altLang="en-US" dirty="0">
              <a:solidFill>
                <a:srgbClr val="C00000"/>
              </a:solidFill>
            </a:endParaRPr>
          </a:p>
        </p:txBody>
      </p:sp>
      <p:pic>
        <p:nvPicPr>
          <p:cNvPr id="2050" name="Picture 2">
            <a:extLst>
              <a:ext uri="{FF2B5EF4-FFF2-40B4-BE49-F238E27FC236}">
                <a16:creationId xmlns:a16="http://schemas.microsoft.com/office/drawing/2014/main" id="{F796D0D6-5F02-476F-BAFB-CBD440D074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71" b="11201"/>
          <a:stretch/>
        </p:blipFill>
        <p:spPr bwMode="auto">
          <a:xfrm>
            <a:off x="4954819" y="3047432"/>
            <a:ext cx="1103813" cy="6893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FE20193-A8A3-43BC-A9A2-4AB214A4D398}"/>
              </a:ext>
            </a:extLst>
          </p:cNvPr>
          <p:cNvSpPr txBox="1"/>
          <p:nvPr/>
        </p:nvSpPr>
        <p:spPr>
          <a:xfrm>
            <a:off x="465621" y="1012957"/>
            <a:ext cx="4583306" cy="170456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Battery and Loading replaced automatically </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Landing on unattended airport automatically</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UAV take off automatically</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Task remote planning</a:t>
            </a:r>
          </a:p>
        </p:txBody>
      </p:sp>
      <p:sp>
        <p:nvSpPr>
          <p:cNvPr id="78" name="TextBox 77">
            <a:extLst>
              <a:ext uri="{FF2B5EF4-FFF2-40B4-BE49-F238E27FC236}">
                <a16:creationId xmlns:a16="http://schemas.microsoft.com/office/drawing/2014/main" id="{33A95D75-1F66-4F20-AAD9-E91705C258F6}"/>
              </a:ext>
            </a:extLst>
          </p:cNvPr>
          <p:cNvSpPr txBox="1"/>
          <p:nvPr/>
        </p:nvSpPr>
        <p:spPr>
          <a:xfrm>
            <a:off x="181151" y="5374261"/>
            <a:ext cx="10232074" cy="873572"/>
          </a:xfrm>
          <a:prstGeom prst="rect">
            <a:avLst/>
          </a:prstGeom>
          <a:noFill/>
        </p:spPr>
        <p:txBody>
          <a:bodyPr wrap="square" rtlCol="0">
            <a:spAutoFit/>
          </a:bodyPr>
          <a:lstStyle/>
          <a:p>
            <a:pPr>
              <a:lnSpc>
                <a:spcPct val="150000"/>
              </a:lnSpc>
            </a:pPr>
            <a:r>
              <a:rPr lang="en-US" dirty="0">
                <a:latin typeface="Times New Roman" panose="02020603050405020304" pitchFamily="18" charset="0"/>
                <a:ea typeface="微软雅黑" pitchFamily="34" charset="-122"/>
                <a:cs typeface="Times New Roman" panose="02020603050405020304" pitchFamily="18" charset="0"/>
              </a:rPr>
              <a:t>UAV patrol data was downloaded automatically to unattended airport and was transmitted to control system.</a:t>
            </a:r>
          </a:p>
          <a:p>
            <a:pPr algn="r">
              <a:lnSpc>
                <a:spcPct val="150000"/>
              </a:lnSpc>
            </a:pPr>
            <a:r>
              <a:rPr lang="en-US" dirty="0">
                <a:latin typeface="Times New Roman" panose="02020603050405020304" pitchFamily="18" charset="0"/>
                <a:ea typeface="微软雅黑" pitchFamily="34" charset="-122"/>
                <a:cs typeface="Times New Roman" panose="02020603050405020304" pitchFamily="18" charset="0"/>
              </a:rPr>
              <a:t>Report was generated to users.</a:t>
            </a:r>
          </a:p>
        </p:txBody>
      </p:sp>
      <p:sp>
        <p:nvSpPr>
          <p:cNvPr id="79" name="文本框 41">
            <a:extLst>
              <a:ext uri="{FF2B5EF4-FFF2-40B4-BE49-F238E27FC236}">
                <a16:creationId xmlns:a16="http://schemas.microsoft.com/office/drawing/2014/main" id="{3A7B8722-AD80-4514-B500-BFB1B576E1B5}"/>
              </a:ext>
            </a:extLst>
          </p:cNvPr>
          <p:cNvSpPr txBox="1"/>
          <p:nvPr/>
        </p:nvSpPr>
        <p:spPr>
          <a:xfrm>
            <a:off x="2599445" y="4205967"/>
            <a:ext cx="2124586" cy="369332"/>
          </a:xfrm>
          <a:prstGeom prst="rect">
            <a:avLst/>
          </a:prstGeom>
          <a:noFill/>
        </p:spPr>
        <p:txBody>
          <a:bodyPr wrap="square" rtlCol="0">
            <a:spAutoFit/>
          </a:bodyPr>
          <a:lstStyle/>
          <a:p>
            <a:r>
              <a:rPr lang="en-US" altLang="zh-CN" b="1" dirty="0">
                <a:solidFill>
                  <a:srgbClr val="C00000"/>
                </a:solidFill>
              </a:rPr>
              <a:t>Unattended  Airport</a:t>
            </a:r>
            <a:endParaRPr lang="zh-CN" altLang="en-US" b="1" dirty="0">
              <a:solidFill>
                <a:srgbClr val="C00000"/>
              </a:solidFill>
            </a:endParaRPr>
          </a:p>
        </p:txBody>
      </p:sp>
    </p:spTree>
    <p:extLst>
      <p:ext uri="{BB962C8B-B14F-4D97-AF65-F5344CB8AC3E}">
        <p14:creationId xmlns:p14="http://schemas.microsoft.com/office/powerpoint/2010/main" val="1181338164"/>
      </p:ext>
    </p:extLst>
  </p:cSld>
  <p:clrMapOvr>
    <a:masterClrMapping/>
  </p:clrMapOvr>
  <p:transition advClick="0"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UAV IAO Unattended Airport</a:t>
            </a:r>
          </a:p>
        </p:txBody>
      </p:sp>
      <p:pic>
        <p:nvPicPr>
          <p:cNvPr id="4" name="Picture 3" descr="Graphical user interface&#10;&#10;Description automatically generated">
            <a:extLst>
              <a:ext uri="{FF2B5EF4-FFF2-40B4-BE49-F238E27FC236}">
                <a16:creationId xmlns:a16="http://schemas.microsoft.com/office/drawing/2014/main" id="{25CC23FC-6217-4CD3-9732-E7BA5BFC1893}"/>
              </a:ext>
            </a:extLst>
          </p:cNvPr>
          <p:cNvPicPr>
            <a:picLocks noChangeAspect="1"/>
          </p:cNvPicPr>
          <p:nvPr/>
        </p:nvPicPr>
        <p:blipFill rotWithShape="1">
          <a:blip r:embed="rId4"/>
          <a:srcRect t="8977"/>
          <a:stretch/>
        </p:blipFill>
        <p:spPr>
          <a:xfrm>
            <a:off x="0" y="622226"/>
            <a:ext cx="8163333" cy="5120508"/>
          </a:xfrm>
          <a:prstGeom prst="rect">
            <a:avLst/>
          </a:prstGeom>
        </p:spPr>
      </p:pic>
      <p:pic>
        <p:nvPicPr>
          <p:cNvPr id="3074" name="Picture 2">
            <a:extLst>
              <a:ext uri="{FF2B5EF4-FFF2-40B4-BE49-F238E27FC236}">
                <a16:creationId xmlns:a16="http://schemas.microsoft.com/office/drawing/2014/main" id="{0F6F8BD1-A764-4270-BC7C-8D7AFD5A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85732" y="-584358"/>
            <a:ext cx="131527" cy="1315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86C516F-7E6F-4806-82D4-90DEA9A85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9736" y="1357417"/>
            <a:ext cx="2348703" cy="152665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4384E021-D4D6-43CB-A944-13EF28BC85A9}"/>
              </a:ext>
            </a:extLst>
          </p:cNvPr>
          <p:cNvSpPr txBox="1"/>
          <p:nvPr/>
        </p:nvSpPr>
        <p:spPr>
          <a:xfrm>
            <a:off x="8622447" y="2711678"/>
            <a:ext cx="1705614" cy="307777"/>
          </a:xfrm>
          <a:prstGeom prst="rect">
            <a:avLst/>
          </a:prstGeom>
          <a:noFill/>
        </p:spPr>
        <p:txBody>
          <a:bodyPr wrap="square">
            <a:spAutoFit/>
          </a:bodyPr>
          <a:lstStyle/>
          <a:p>
            <a:r>
              <a:rPr lang="en-GB" altLang="zh-CN" sz="1400" b="0" i="0" dirty="0">
                <a:solidFill>
                  <a:srgbClr val="383838"/>
                </a:solidFill>
                <a:effectLst/>
                <a:latin typeface="Times New Roman" panose="02020603050405020304" pitchFamily="18" charset="0"/>
                <a:cs typeface="Times New Roman" panose="02020603050405020304" pitchFamily="18" charset="0"/>
              </a:rPr>
              <a:t>Double Lights</a:t>
            </a:r>
            <a:endParaRPr lang="en-GB" sz="1400" dirty="0">
              <a:latin typeface="Times New Roman" panose="02020603050405020304" pitchFamily="18" charset="0"/>
              <a:cs typeface="Times New Roman" panose="02020603050405020304" pitchFamily="18" charset="0"/>
            </a:endParaRPr>
          </a:p>
        </p:txBody>
      </p:sp>
      <p:pic>
        <p:nvPicPr>
          <p:cNvPr id="3078" name="Picture 6">
            <a:extLst>
              <a:ext uri="{FF2B5EF4-FFF2-40B4-BE49-F238E27FC236}">
                <a16:creationId xmlns:a16="http://schemas.microsoft.com/office/drawing/2014/main" id="{0FBDA699-EDBE-4970-B691-73075B0065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3871" y="679516"/>
            <a:ext cx="2000165" cy="13001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EBE19B9-2E70-4BE7-9A38-5FA44CFAA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9321" y="3530390"/>
            <a:ext cx="2074472" cy="1348407"/>
          </a:xfrm>
          <a:prstGeom prst="rect">
            <a:avLst/>
          </a:prstGeom>
          <a:noFill/>
          <a:extLst>
            <a:ext uri="{909E8E84-426E-40DD-AFC4-6F175D3DCCD1}">
              <a14:hiddenFill xmlns:a14="http://schemas.microsoft.com/office/drawing/2010/main">
                <a:solidFill>
                  <a:srgbClr val="FFFFFF"/>
                </a:solidFill>
              </a14:hiddenFill>
            </a:ext>
          </a:extLst>
        </p:spPr>
      </p:pic>
      <p:pic>
        <p:nvPicPr>
          <p:cNvPr id="60" name="图片 2">
            <a:extLst>
              <a:ext uri="{FF2B5EF4-FFF2-40B4-BE49-F238E27FC236}">
                <a16:creationId xmlns:a16="http://schemas.microsoft.com/office/drawing/2014/main" id="{809F95C7-0905-4183-8C03-2AA2959A24C3}"/>
              </a:ext>
            </a:extLst>
          </p:cNvPr>
          <p:cNvPicPr>
            <a:picLocks noChangeAspect="1"/>
          </p:cNvPicPr>
          <p:nvPr/>
        </p:nvPicPr>
        <p:blipFill rotWithShape="1">
          <a:blip r:embed="rId9">
            <a:extLst>
              <a:ext uri="{28A0092B-C50C-407E-A947-70E740481C1C}">
                <a14:useLocalDpi xmlns:a14="http://schemas.microsoft.com/office/drawing/2010/main" val="0"/>
              </a:ext>
            </a:extLst>
          </a:blip>
          <a:srcRect l="83481" t="60813" r="2837" b="23881"/>
          <a:stretch/>
        </p:blipFill>
        <p:spPr>
          <a:xfrm>
            <a:off x="9368752" y="5297204"/>
            <a:ext cx="1530239" cy="742181"/>
          </a:xfrm>
          <a:prstGeom prst="rect">
            <a:avLst/>
          </a:prstGeom>
        </p:spPr>
      </p:pic>
      <p:sp>
        <p:nvSpPr>
          <p:cNvPr id="62" name="TextBox 61">
            <a:extLst>
              <a:ext uri="{FF2B5EF4-FFF2-40B4-BE49-F238E27FC236}">
                <a16:creationId xmlns:a16="http://schemas.microsoft.com/office/drawing/2014/main" id="{E75CC365-7900-42EB-83FC-0465D1E11681}"/>
              </a:ext>
            </a:extLst>
          </p:cNvPr>
          <p:cNvSpPr txBox="1"/>
          <p:nvPr/>
        </p:nvSpPr>
        <p:spPr>
          <a:xfrm>
            <a:off x="9684207" y="6005783"/>
            <a:ext cx="1401329" cy="369332"/>
          </a:xfrm>
          <a:prstGeom prst="rect">
            <a:avLst/>
          </a:prstGeom>
          <a:noFill/>
        </p:spPr>
        <p:txBody>
          <a:bodyPr wrap="square">
            <a:spAutoFit/>
          </a:bodyPr>
          <a:lstStyle/>
          <a:p>
            <a:r>
              <a:rPr lang="en-US" altLang="zh-CN" sz="1400" dirty="0">
                <a:solidFill>
                  <a:srgbClr val="383838"/>
                </a:solidFill>
                <a:latin typeface="Times New Roman" panose="02020603050405020304" pitchFamily="18" charset="0"/>
                <a:cs typeface="Times New Roman" panose="02020603050405020304" pitchFamily="18" charset="0"/>
              </a:rPr>
              <a:t>Laser</a:t>
            </a:r>
            <a:r>
              <a:rPr lang="en-US" altLang="zh-CN" dirty="0">
                <a:solidFill>
                  <a:srgbClr val="383838"/>
                </a:solidFill>
                <a:latin typeface="Arial" panose="020B0604020202020204" pitchFamily="34" charset="0"/>
              </a:rPr>
              <a:t> </a:t>
            </a:r>
            <a:r>
              <a:rPr lang="en-US" altLang="zh-CN" sz="1400" dirty="0">
                <a:solidFill>
                  <a:srgbClr val="383838"/>
                </a:solidFill>
                <a:latin typeface="Times New Roman" panose="02020603050405020304" pitchFamily="18" charset="0"/>
                <a:cs typeface="Times New Roman" panose="02020603050405020304" pitchFamily="18" charset="0"/>
              </a:rPr>
              <a:t>Lidar</a:t>
            </a:r>
            <a:endParaRPr lang="en-GB" sz="1400" dirty="0">
              <a:solidFill>
                <a:srgbClr val="383838"/>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0659824B-1000-41A8-8775-DC191BC6E1A6}"/>
              </a:ext>
            </a:extLst>
          </p:cNvPr>
          <p:cNvSpPr txBox="1"/>
          <p:nvPr/>
        </p:nvSpPr>
        <p:spPr>
          <a:xfrm>
            <a:off x="8521800" y="4663495"/>
            <a:ext cx="1806261" cy="307777"/>
          </a:xfrm>
          <a:prstGeom prst="rect">
            <a:avLst/>
          </a:prstGeom>
          <a:noFill/>
        </p:spPr>
        <p:txBody>
          <a:bodyPr wrap="square">
            <a:spAutoFit/>
          </a:bodyPr>
          <a:lstStyle/>
          <a:p>
            <a:r>
              <a:rPr lang="en-US" sz="1400" dirty="0">
                <a:solidFill>
                  <a:srgbClr val="383838"/>
                </a:solidFill>
                <a:latin typeface="Times New Roman" panose="02020603050405020304" pitchFamily="18" charset="0"/>
                <a:cs typeface="Times New Roman" panose="02020603050405020304" pitchFamily="18" charset="0"/>
              </a:rPr>
              <a:t>Multispectral</a:t>
            </a:r>
            <a:endParaRPr lang="en-GB" sz="1400" dirty="0">
              <a:solidFill>
                <a:srgbClr val="383838"/>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03D2A1DF-4961-47C1-B74A-66CF8384EF7C}"/>
              </a:ext>
            </a:extLst>
          </p:cNvPr>
          <p:cNvSpPr txBox="1"/>
          <p:nvPr/>
        </p:nvSpPr>
        <p:spPr>
          <a:xfrm>
            <a:off x="8446925" y="622226"/>
            <a:ext cx="3912267" cy="458715"/>
          </a:xfrm>
          <a:prstGeom prst="rect">
            <a:avLst/>
          </a:prstGeom>
          <a:noFill/>
        </p:spPr>
        <p:txBody>
          <a:bodyPr wrap="square" rtlCol="0">
            <a:spAutoFit/>
          </a:bodyPr>
          <a:lstStyle/>
          <a:p>
            <a:pPr>
              <a:lnSpc>
                <a:spcPct val="150000"/>
              </a:lnSpc>
            </a:pPr>
            <a:r>
              <a:rPr lang="en-US" b="1" dirty="0">
                <a:latin typeface="Times New Roman" panose="02020603050405020304" pitchFamily="18" charset="0"/>
                <a:ea typeface="微软雅黑" pitchFamily="34" charset="-122"/>
                <a:cs typeface="Times New Roman" panose="02020603050405020304" pitchFamily="18" charset="0"/>
              </a:rPr>
              <a:t>Loading Option</a:t>
            </a:r>
            <a:endParaRPr lang="en-US" b="1" dirty="0">
              <a:latin typeface="微软雅黑" pitchFamily="34" charset="-122"/>
              <a:ea typeface="微软雅黑" pitchFamily="34" charset="-122"/>
            </a:endParaRPr>
          </a:p>
        </p:txBody>
      </p:sp>
      <p:pic>
        <p:nvPicPr>
          <p:cNvPr id="3082" name="Picture 10">
            <a:extLst>
              <a:ext uri="{FF2B5EF4-FFF2-40B4-BE49-F238E27FC236}">
                <a16:creationId xmlns:a16="http://schemas.microsoft.com/office/drawing/2014/main" id="{2846071E-A980-48AE-B2EF-F177469264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54577" y="2748209"/>
            <a:ext cx="1756215" cy="11415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24D713CE-BBC3-41B2-8567-A513667798BE}"/>
              </a:ext>
            </a:extLst>
          </p:cNvPr>
          <p:cNvSpPr txBox="1"/>
          <p:nvPr/>
        </p:nvSpPr>
        <p:spPr>
          <a:xfrm>
            <a:off x="10559508" y="3681944"/>
            <a:ext cx="1597269" cy="369332"/>
          </a:xfrm>
          <a:prstGeom prst="rect">
            <a:avLst/>
          </a:prstGeom>
          <a:noFill/>
        </p:spPr>
        <p:txBody>
          <a:bodyPr wrap="square">
            <a:spAutoFit/>
          </a:bodyPr>
          <a:lstStyle/>
          <a:p>
            <a:r>
              <a:rPr lang="en-US" sz="1400" dirty="0">
                <a:solidFill>
                  <a:srgbClr val="383838"/>
                </a:solidFill>
                <a:latin typeface="Times New Roman" panose="02020603050405020304" pitchFamily="18" charset="0"/>
                <a:cs typeface="Times New Roman" panose="02020603050405020304" pitchFamily="18" charset="0"/>
              </a:rPr>
              <a:t>Air</a:t>
            </a:r>
            <a:r>
              <a:rPr lang="en-US" dirty="0">
                <a:solidFill>
                  <a:srgbClr val="383838"/>
                </a:solidFill>
                <a:latin typeface="Arial" panose="020B0604020202020204" pitchFamily="34" charset="0"/>
              </a:rPr>
              <a:t> </a:t>
            </a:r>
            <a:r>
              <a:rPr lang="en-US" sz="1400" dirty="0">
                <a:solidFill>
                  <a:srgbClr val="383838"/>
                </a:solidFill>
                <a:latin typeface="Times New Roman" panose="02020603050405020304" pitchFamily="18" charset="0"/>
                <a:cs typeface="Times New Roman" panose="02020603050405020304" pitchFamily="18" charset="0"/>
              </a:rPr>
              <a:t>Detection</a:t>
            </a:r>
            <a:endParaRPr lang="en-GB" sz="1400" dirty="0">
              <a:solidFill>
                <a:srgbClr val="383838"/>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0890DDB4-AAAB-412D-BF31-9B301C691B6A}"/>
              </a:ext>
            </a:extLst>
          </p:cNvPr>
          <p:cNvSpPr txBox="1"/>
          <p:nvPr/>
        </p:nvSpPr>
        <p:spPr>
          <a:xfrm>
            <a:off x="2183732" y="5719968"/>
            <a:ext cx="3912267" cy="458715"/>
          </a:xfrm>
          <a:prstGeom prst="rect">
            <a:avLst/>
          </a:prstGeom>
          <a:noFill/>
        </p:spPr>
        <p:txBody>
          <a:bodyPr wrap="square" rtlCol="0">
            <a:spAutoFit/>
          </a:bodyPr>
          <a:lstStyle/>
          <a:p>
            <a:pPr algn="ctr">
              <a:lnSpc>
                <a:spcPct val="150000"/>
              </a:lnSpc>
            </a:pPr>
            <a:r>
              <a:rPr lang="en-US" b="1" dirty="0">
                <a:latin typeface="Times New Roman" panose="02020603050405020304" pitchFamily="18" charset="0"/>
                <a:ea typeface="微软雅黑" pitchFamily="34" charset="-122"/>
                <a:cs typeface="Times New Roman" panose="02020603050405020304" pitchFamily="18" charset="0"/>
              </a:rPr>
              <a:t>Fixed or Vehicle-Carrying</a:t>
            </a:r>
            <a:endParaRPr lang="en-US" b="1" dirty="0">
              <a:latin typeface="微软雅黑" pitchFamily="34" charset="-122"/>
              <a:ea typeface="微软雅黑" pitchFamily="34" charset="-122"/>
            </a:endParaRPr>
          </a:p>
        </p:txBody>
      </p:sp>
    </p:spTree>
    <p:extLst>
      <p:ext uri="{BB962C8B-B14F-4D97-AF65-F5344CB8AC3E}">
        <p14:creationId xmlns:p14="http://schemas.microsoft.com/office/powerpoint/2010/main" val="2494029570"/>
      </p:ext>
    </p:extLst>
  </p:cSld>
  <p:clrMapOvr>
    <a:masterClrMapping/>
  </p:clrMapOvr>
  <p:transition advClick="0"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Why UAV IAO ?</a:t>
            </a:r>
          </a:p>
        </p:txBody>
      </p:sp>
      <p:pic>
        <p:nvPicPr>
          <p:cNvPr id="3074" name="Picture 2">
            <a:extLst>
              <a:ext uri="{FF2B5EF4-FFF2-40B4-BE49-F238E27FC236}">
                <a16:creationId xmlns:a16="http://schemas.microsoft.com/office/drawing/2014/main" id="{0F6F8BD1-A764-4270-BC7C-8D7AFD5A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732" y="-584358"/>
            <a:ext cx="131527" cy="1315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2A5A48-4D7A-4957-BC85-A69FFC8E010B}"/>
              </a:ext>
            </a:extLst>
          </p:cNvPr>
          <p:cNvSpPr txBox="1"/>
          <p:nvPr/>
        </p:nvSpPr>
        <p:spPr>
          <a:xfrm>
            <a:off x="3525185" y="367201"/>
            <a:ext cx="8250101" cy="5756319"/>
          </a:xfrm>
          <a:prstGeom prst="rect">
            <a:avLst/>
          </a:prstGeom>
          <a:noFill/>
        </p:spPr>
        <p:txBody>
          <a:bodyPr wrap="square" rtlCol="0">
            <a:spAutoFit/>
          </a:bodyPr>
          <a:lstStyle/>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Ultra-long Voyage for UAV</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Reducing the purchasing-budget for single purchaser</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UAV cost are shared by multi government sectors</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UAV Data are shared by multi government sectors</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Relevant government sectors can be managed uniformly in UAV field</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Avoiding infrequent usage of UAV and devaluation of fixed assets</a:t>
            </a:r>
          </a:p>
          <a:p>
            <a:pPr marL="285750" indent="-285750">
              <a:lnSpc>
                <a:spcPct val="300000"/>
              </a:lnSpc>
              <a:buFont typeface="Arial" panose="020B0604020202020204" pitchFamily="34" charset="0"/>
              <a:buChar char="•"/>
            </a:pPr>
            <a:r>
              <a:rPr lang="en-US" dirty="0">
                <a:latin typeface="Times New Roman" panose="02020603050405020304" pitchFamily="18" charset="0"/>
                <a:ea typeface="微软雅黑" pitchFamily="34" charset="-122"/>
                <a:cs typeface="Times New Roman" panose="02020603050405020304" pitchFamily="18" charset="0"/>
              </a:rPr>
              <a:t>Improving timeliness from receiving the task to taking off</a:t>
            </a:r>
            <a:endParaRPr lang="en-US" dirty="0">
              <a:latin typeface="微软雅黑" pitchFamily="34" charset="-122"/>
              <a:ea typeface="微软雅黑" pitchFamily="34" charset="-122"/>
            </a:endParaRPr>
          </a:p>
        </p:txBody>
      </p:sp>
      <p:pic>
        <p:nvPicPr>
          <p:cNvPr id="5" name="Graphic 4" descr="Remote work with solid fill">
            <a:extLst>
              <a:ext uri="{FF2B5EF4-FFF2-40B4-BE49-F238E27FC236}">
                <a16:creationId xmlns:a16="http://schemas.microsoft.com/office/drawing/2014/main" id="{3AB491EF-2620-4F86-A970-43AF6E5CE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7876" y="2258647"/>
            <a:ext cx="686923" cy="686923"/>
          </a:xfrm>
          <a:prstGeom prst="rect">
            <a:avLst/>
          </a:prstGeom>
        </p:spPr>
      </p:pic>
      <p:pic>
        <p:nvPicPr>
          <p:cNvPr id="7" name="Graphic 6" descr="Dollar with solid fill">
            <a:extLst>
              <a:ext uri="{FF2B5EF4-FFF2-40B4-BE49-F238E27FC236}">
                <a16:creationId xmlns:a16="http://schemas.microsoft.com/office/drawing/2014/main" id="{C090027F-6783-4884-86F3-8B3F52A434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5201" y="1366815"/>
            <a:ext cx="341978" cy="341978"/>
          </a:xfrm>
          <a:prstGeom prst="rect">
            <a:avLst/>
          </a:prstGeom>
        </p:spPr>
      </p:pic>
      <p:pic>
        <p:nvPicPr>
          <p:cNvPr id="9" name="Graphic 8" descr="Downward trend graph with solid fill">
            <a:extLst>
              <a:ext uri="{FF2B5EF4-FFF2-40B4-BE49-F238E27FC236}">
                <a16:creationId xmlns:a16="http://schemas.microsoft.com/office/drawing/2014/main" id="{06165DF0-BDE0-42C9-82A5-5B40DA40E9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7877" y="1325313"/>
            <a:ext cx="686923" cy="686923"/>
          </a:xfrm>
          <a:prstGeom prst="rect">
            <a:avLst/>
          </a:prstGeom>
        </p:spPr>
      </p:pic>
      <p:pic>
        <p:nvPicPr>
          <p:cNvPr id="14" name="Graphic 13" descr="Ruler with solid fill">
            <a:extLst>
              <a:ext uri="{FF2B5EF4-FFF2-40B4-BE49-F238E27FC236}">
                <a16:creationId xmlns:a16="http://schemas.microsoft.com/office/drawing/2014/main" id="{CC9AC5EE-962E-42BF-9127-2C53E5AA08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2807340">
            <a:off x="2928140" y="548549"/>
            <a:ext cx="686923" cy="686923"/>
          </a:xfrm>
          <a:prstGeom prst="rect">
            <a:avLst/>
          </a:prstGeom>
        </p:spPr>
      </p:pic>
      <p:pic>
        <p:nvPicPr>
          <p:cNvPr id="16" name="Graphic 15" descr="Baseball hat with solid fill">
            <a:extLst>
              <a:ext uri="{FF2B5EF4-FFF2-40B4-BE49-F238E27FC236}">
                <a16:creationId xmlns:a16="http://schemas.microsoft.com/office/drawing/2014/main" id="{4E6E0B18-39D4-4B26-8027-962C2BA2CEA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00892" y="3783644"/>
            <a:ext cx="686924" cy="686924"/>
          </a:xfrm>
          <a:prstGeom prst="rect">
            <a:avLst/>
          </a:prstGeom>
        </p:spPr>
      </p:pic>
      <p:pic>
        <p:nvPicPr>
          <p:cNvPr id="22" name="Graphic 21" descr="Business Growth with solid fill">
            <a:extLst>
              <a:ext uri="{FF2B5EF4-FFF2-40B4-BE49-F238E27FC236}">
                <a16:creationId xmlns:a16="http://schemas.microsoft.com/office/drawing/2014/main" id="{159BF7BB-51EB-4ADB-B114-1F815E8AB9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52626" y="4728809"/>
            <a:ext cx="686923" cy="686923"/>
          </a:xfrm>
          <a:prstGeom prst="rect">
            <a:avLst/>
          </a:prstGeom>
        </p:spPr>
      </p:pic>
      <p:pic>
        <p:nvPicPr>
          <p:cNvPr id="24" name="Graphic 23" descr="Hourglass 30% with solid fill">
            <a:extLst>
              <a:ext uri="{FF2B5EF4-FFF2-40B4-BE49-F238E27FC236}">
                <a16:creationId xmlns:a16="http://schemas.microsoft.com/office/drawing/2014/main" id="{90868062-E2EA-476B-977E-A6FB590AC6B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52625" y="5520170"/>
            <a:ext cx="686923" cy="686923"/>
          </a:xfrm>
          <a:prstGeom prst="rect">
            <a:avLst/>
          </a:prstGeom>
        </p:spPr>
      </p:pic>
      <p:pic>
        <p:nvPicPr>
          <p:cNvPr id="26" name="Graphic 25" descr="Network with solid fill">
            <a:extLst>
              <a:ext uri="{FF2B5EF4-FFF2-40B4-BE49-F238E27FC236}">
                <a16:creationId xmlns:a16="http://schemas.microsoft.com/office/drawing/2014/main" id="{FE36CCF8-F4BC-4332-8F7B-EB3E7400E5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00893" y="3027061"/>
            <a:ext cx="686923" cy="686923"/>
          </a:xfrm>
          <a:prstGeom prst="rect">
            <a:avLst/>
          </a:prstGeom>
        </p:spPr>
      </p:pic>
    </p:spTree>
    <p:extLst>
      <p:ext uri="{BB962C8B-B14F-4D97-AF65-F5344CB8AC3E}">
        <p14:creationId xmlns:p14="http://schemas.microsoft.com/office/powerpoint/2010/main" val="1788653822"/>
      </p:ext>
    </p:extLst>
  </p:cSld>
  <p:clrMapOvr>
    <a:masterClrMapping/>
  </p:clrMapOvr>
  <p:transition advClick="0"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IAO Applications</a:t>
            </a:r>
          </a:p>
        </p:txBody>
      </p:sp>
      <p:pic>
        <p:nvPicPr>
          <p:cNvPr id="3074" name="Picture 2">
            <a:extLst>
              <a:ext uri="{FF2B5EF4-FFF2-40B4-BE49-F238E27FC236}">
                <a16:creationId xmlns:a16="http://schemas.microsoft.com/office/drawing/2014/main" id="{0F6F8BD1-A764-4270-BC7C-8D7AFD5A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732" y="-584358"/>
            <a:ext cx="131527" cy="131527"/>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7">
            <a:extLst>
              <a:ext uri="{FF2B5EF4-FFF2-40B4-BE49-F238E27FC236}">
                <a16:creationId xmlns:a16="http://schemas.microsoft.com/office/drawing/2014/main" id="{D612B6F2-7241-4913-8A1B-1E173124D018}"/>
              </a:ext>
            </a:extLst>
          </p:cNvPr>
          <p:cNvSpPr txBox="1"/>
          <p:nvPr/>
        </p:nvSpPr>
        <p:spPr>
          <a:xfrm>
            <a:off x="511845" y="2668274"/>
            <a:ext cx="2219841" cy="307777"/>
          </a:xfrm>
          <a:prstGeom prst="rect">
            <a:avLst/>
          </a:prstGeom>
          <a:noFill/>
        </p:spPr>
        <p:txBody>
          <a:bodyPr wrap="square" rtlCol="0">
            <a:spAutoFit/>
          </a:bodyPr>
          <a:lstStyle/>
          <a:p>
            <a:r>
              <a:rPr lang="en-GB" altLang="zh-CN" sz="1400" dirty="0">
                <a:latin typeface="Times New Roman" panose="02020603050405020304" pitchFamily="18" charset="0"/>
                <a:ea typeface="微软雅黑" pitchFamily="34" charset="-122"/>
                <a:cs typeface="Times New Roman" panose="02020603050405020304" pitchFamily="18" charset="0"/>
              </a:rPr>
              <a:t>Fire detection &amp; monitoring</a:t>
            </a:r>
            <a:endParaRPr lang="zh-CN" altLang="en-US" sz="1400" dirty="0">
              <a:latin typeface="Times New Roman" panose="02020603050405020304" pitchFamily="18" charset="0"/>
              <a:ea typeface="微软雅黑" pitchFamily="34" charset="-122"/>
              <a:cs typeface="Times New Roman" panose="02020603050405020304" pitchFamily="18" charset="0"/>
            </a:endParaRPr>
          </a:p>
        </p:txBody>
      </p:sp>
      <p:sp>
        <p:nvSpPr>
          <p:cNvPr id="17" name="文本框 9">
            <a:extLst>
              <a:ext uri="{FF2B5EF4-FFF2-40B4-BE49-F238E27FC236}">
                <a16:creationId xmlns:a16="http://schemas.microsoft.com/office/drawing/2014/main" id="{6845318A-620E-4F8B-A4E4-A3A11F4F3F22}"/>
              </a:ext>
            </a:extLst>
          </p:cNvPr>
          <p:cNvSpPr txBox="1"/>
          <p:nvPr/>
        </p:nvSpPr>
        <p:spPr>
          <a:xfrm>
            <a:off x="3675363" y="2666890"/>
            <a:ext cx="3281625" cy="307777"/>
          </a:xfrm>
          <a:prstGeom prst="rect">
            <a:avLst/>
          </a:prstGeom>
          <a:noFill/>
        </p:spPr>
        <p:txBody>
          <a:bodyPr wrap="square">
            <a:spAutoFit/>
          </a:bodyPr>
          <a:lstStyle/>
          <a:p>
            <a:pPr algn="ctr"/>
            <a:r>
              <a:rPr lang="en-GB" altLang="zh-CN" sz="1400" dirty="0">
                <a:latin typeface="Times New Roman" panose="02020603050405020304" pitchFamily="18" charset="0"/>
                <a:ea typeface="微软雅黑" pitchFamily="34" charset="-122"/>
                <a:cs typeface="Times New Roman" panose="02020603050405020304" pitchFamily="18" charset="0"/>
              </a:rPr>
              <a:t>Key areas fire hazard detection</a:t>
            </a:r>
          </a:p>
        </p:txBody>
      </p:sp>
      <p:sp>
        <p:nvSpPr>
          <p:cNvPr id="20" name="文本框 11">
            <a:extLst>
              <a:ext uri="{FF2B5EF4-FFF2-40B4-BE49-F238E27FC236}">
                <a16:creationId xmlns:a16="http://schemas.microsoft.com/office/drawing/2014/main" id="{04F1E051-C4C5-4296-8286-AADD9064BE49}"/>
              </a:ext>
            </a:extLst>
          </p:cNvPr>
          <p:cNvSpPr txBox="1"/>
          <p:nvPr/>
        </p:nvSpPr>
        <p:spPr>
          <a:xfrm>
            <a:off x="640880" y="5654063"/>
            <a:ext cx="2187522"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Urban forest fire inspection</a:t>
            </a:r>
            <a:endParaRPr lang="zh-CN" altLang="en-US" sz="1400" dirty="0">
              <a:latin typeface="Times New Roman" panose="02020603050405020304" pitchFamily="18" charset="0"/>
              <a:cs typeface="Times New Roman" panose="02020603050405020304" pitchFamily="18" charset="0"/>
            </a:endParaRPr>
          </a:p>
        </p:txBody>
      </p:sp>
      <p:sp>
        <p:nvSpPr>
          <p:cNvPr id="21" name="文本框 16">
            <a:extLst>
              <a:ext uri="{FF2B5EF4-FFF2-40B4-BE49-F238E27FC236}">
                <a16:creationId xmlns:a16="http://schemas.microsoft.com/office/drawing/2014/main" id="{12BBC59F-CA20-4A59-BF0F-70D0427E4AFC}"/>
              </a:ext>
            </a:extLst>
          </p:cNvPr>
          <p:cNvSpPr txBox="1"/>
          <p:nvPr/>
        </p:nvSpPr>
        <p:spPr>
          <a:xfrm>
            <a:off x="3564697" y="5638935"/>
            <a:ext cx="3351218" cy="523220"/>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Disaster and post-disaster site </a:t>
            </a:r>
          </a:p>
          <a:p>
            <a:pPr algn="ctr"/>
            <a:r>
              <a:rPr lang="en-GB" altLang="zh-CN" sz="1400" dirty="0">
                <a:latin typeface="Times New Roman" panose="02020603050405020304" pitchFamily="18" charset="0"/>
                <a:cs typeface="Times New Roman" panose="02020603050405020304" pitchFamily="18" charset="0"/>
              </a:rPr>
              <a:t>surveying and mapping</a:t>
            </a:r>
            <a:endParaRPr lang="zh-CN" altLang="en-US" sz="1400" dirty="0">
              <a:latin typeface="Times New Roman" panose="02020603050405020304" pitchFamily="18" charset="0"/>
              <a:cs typeface="Times New Roman" panose="02020603050405020304" pitchFamily="18" charset="0"/>
            </a:endParaRPr>
          </a:p>
        </p:txBody>
      </p:sp>
      <p:sp>
        <p:nvSpPr>
          <p:cNvPr id="23" name="矩形 15">
            <a:extLst>
              <a:ext uri="{FF2B5EF4-FFF2-40B4-BE49-F238E27FC236}">
                <a16:creationId xmlns:a16="http://schemas.microsoft.com/office/drawing/2014/main" id="{189E5950-EA3B-4110-B354-69F493AEE813}"/>
              </a:ext>
            </a:extLst>
          </p:cNvPr>
          <p:cNvSpPr/>
          <p:nvPr/>
        </p:nvSpPr>
        <p:spPr>
          <a:xfrm>
            <a:off x="10651032" y="753392"/>
            <a:ext cx="1353035" cy="4820658"/>
          </a:xfrm>
          <a:prstGeom prst="rect">
            <a:avLst/>
          </a:prstGeom>
          <a:solidFill>
            <a:srgbClr val="81B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latin typeface="Times New Roman" panose="02020603050405020304" pitchFamily="18" charset="0"/>
                <a:cs typeface="Times New Roman" panose="02020603050405020304" pitchFamily="18" charset="0"/>
              </a:rPr>
              <a:t>Emergency</a:t>
            </a: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r>
              <a:rPr lang="en-GB" altLang="zh-CN" b="1" dirty="0">
                <a:latin typeface="Times New Roman" panose="02020603050405020304" pitchFamily="18" charset="0"/>
                <a:cs typeface="Times New Roman" panose="02020603050405020304" pitchFamily="18" charset="0"/>
              </a:rPr>
              <a:t>Firefighting</a:t>
            </a: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endParaRPr lang="en-GB" altLang="zh-CN" b="1" dirty="0">
              <a:latin typeface="Times New Roman" panose="02020603050405020304" pitchFamily="18" charset="0"/>
              <a:cs typeface="Times New Roman" panose="02020603050405020304" pitchFamily="18" charset="0"/>
            </a:endParaRPr>
          </a:p>
          <a:p>
            <a:pPr algn="ctr"/>
            <a:r>
              <a:rPr lang="en-GB" altLang="zh-CN" b="1" dirty="0">
                <a:latin typeface="Times New Roman" panose="02020603050405020304" pitchFamily="18" charset="0"/>
                <a:cs typeface="Times New Roman" panose="02020603050405020304" pitchFamily="18" charset="0"/>
              </a:rPr>
              <a:t>Pandemic prevention</a:t>
            </a:r>
            <a:endParaRPr lang="zh-CN" altLang="en-US" b="1" dirty="0">
              <a:latin typeface="Times New Roman" panose="02020603050405020304" pitchFamily="18" charset="0"/>
              <a:cs typeface="Times New Roman" panose="02020603050405020304" pitchFamily="18" charset="0"/>
            </a:endParaRPr>
          </a:p>
        </p:txBody>
      </p:sp>
      <p:pic>
        <p:nvPicPr>
          <p:cNvPr id="25" name="图片 5">
            <a:extLst>
              <a:ext uri="{FF2B5EF4-FFF2-40B4-BE49-F238E27FC236}">
                <a16:creationId xmlns:a16="http://schemas.microsoft.com/office/drawing/2014/main" id="{221222D5-9164-4F39-BD69-899AAB544E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78"/>
          <a:stretch/>
        </p:blipFill>
        <p:spPr>
          <a:xfrm>
            <a:off x="3685525" y="774146"/>
            <a:ext cx="3281625" cy="1855981"/>
          </a:xfrm>
          <a:prstGeom prst="rect">
            <a:avLst/>
          </a:prstGeom>
        </p:spPr>
      </p:pic>
      <p:pic>
        <p:nvPicPr>
          <p:cNvPr id="27" name="图片 13">
            <a:extLst>
              <a:ext uri="{FF2B5EF4-FFF2-40B4-BE49-F238E27FC236}">
                <a16:creationId xmlns:a16="http://schemas.microsoft.com/office/drawing/2014/main" id="{1F2A403A-7DC8-46A1-A907-5FE8EDC49F15}"/>
              </a:ext>
            </a:extLst>
          </p:cNvPr>
          <p:cNvPicPr>
            <a:picLocks noChangeAspect="1"/>
          </p:cNvPicPr>
          <p:nvPr/>
        </p:nvPicPr>
        <p:blipFill>
          <a:blip r:embed="rId6"/>
          <a:stretch>
            <a:fillRect/>
          </a:stretch>
        </p:blipFill>
        <p:spPr>
          <a:xfrm>
            <a:off x="505997" y="3629890"/>
            <a:ext cx="2457288" cy="1933220"/>
          </a:xfrm>
          <a:prstGeom prst="rect">
            <a:avLst/>
          </a:prstGeom>
        </p:spPr>
      </p:pic>
      <p:pic>
        <p:nvPicPr>
          <p:cNvPr id="28" name="Picture 2">
            <a:extLst>
              <a:ext uri="{FF2B5EF4-FFF2-40B4-BE49-F238E27FC236}">
                <a16:creationId xmlns:a16="http://schemas.microsoft.com/office/drawing/2014/main" id="{5D4C6385-FC2A-4AA1-B667-8C5CE95AE3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07"/>
          <a:stretch/>
        </p:blipFill>
        <p:spPr bwMode="auto">
          <a:xfrm>
            <a:off x="7594325" y="774147"/>
            <a:ext cx="2887357" cy="184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文本框 35">
            <a:extLst>
              <a:ext uri="{FF2B5EF4-FFF2-40B4-BE49-F238E27FC236}">
                <a16:creationId xmlns:a16="http://schemas.microsoft.com/office/drawing/2014/main" id="{B7A47549-3003-4832-BEC7-A4E967438F7A}"/>
              </a:ext>
            </a:extLst>
          </p:cNvPr>
          <p:cNvSpPr txBox="1"/>
          <p:nvPr/>
        </p:nvSpPr>
        <p:spPr>
          <a:xfrm>
            <a:off x="7443524" y="2603646"/>
            <a:ext cx="2975909" cy="523220"/>
          </a:xfrm>
          <a:prstGeom prst="rect">
            <a:avLst/>
          </a:prstGeom>
          <a:noFill/>
        </p:spPr>
        <p:txBody>
          <a:bodyPr wrap="square">
            <a:spAutoFit/>
          </a:bodyPr>
          <a:lstStyle/>
          <a:p>
            <a:pPr algn="ctr"/>
            <a:r>
              <a:rPr lang="en-GB" altLang="zh-CN" sz="1400" dirty="0">
                <a:latin typeface="Times New Roman" panose="02020603050405020304" pitchFamily="18" charset="0"/>
                <a:ea typeface="微软雅黑" pitchFamily="34" charset="-122"/>
                <a:cs typeface="Times New Roman" panose="02020603050405020304" pitchFamily="18" charset="0"/>
              </a:rPr>
              <a:t>Assisting Notification for pandemic prevention and control</a:t>
            </a:r>
            <a:endParaRPr lang="zh-CN" alt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30" name="图片 17">
            <a:extLst>
              <a:ext uri="{FF2B5EF4-FFF2-40B4-BE49-F238E27FC236}">
                <a16:creationId xmlns:a16="http://schemas.microsoft.com/office/drawing/2014/main" id="{ADDF33D5-521D-4611-991C-1DCF8D41B252}"/>
              </a:ext>
            </a:extLst>
          </p:cNvPr>
          <p:cNvPicPr>
            <a:picLocks noChangeAspect="1"/>
          </p:cNvPicPr>
          <p:nvPr/>
        </p:nvPicPr>
        <p:blipFill rotWithShape="1">
          <a:blip r:embed="rId8">
            <a:extLst>
              <a:ext uri="{28A0092B-C50C-407E-A947-70E740481C1C}">
                <a14:useLocalDpi xmlns:a14="http://schemas.microsoft.com/office/drawing/2010/main" val="0"/>
              </a:ext>
            </a:extLst>
          </a:blip>
          <a:srcRect l="15260"/>
          <a:stretch/>
        </p:blipFill>
        <p:spPr>
          <a:xfrm>
            <a:off x="505997" y="774146"/>
            <a:ext cx="2342542" cy="1849697"/>
          </a:xfrm>
          <a:prstGeom prst="rect">
            <a:avLst/>
          </a:prstGeom>
        </p:spPr>
      </p:pic>
      <p:pic>
        <p:nvPicPr>
          <p:cNvPr id="32" name="图片 21">
            <a:extLst>
              <a:ext uri="{FF2B5EF4-FFF2-40B4-BE49-F238E27FC236}">
                <a16:creationId xmlns:a16="http://schemas.microsoft.com/office/drawing/2014/main" id="{43699231-4502-44F5-A7E2-8C4F13F6B5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1752" y="3643276"/>
            <a:ext cx="3234163" cy="1918362"/>
          </a:xfrm>
          <a:prstGeom prst="rect">
            <a:avLst/>
          </a:prstGeom>
        </p:spPr>
      </p:pic>
      <p:pic>
        <p:nvPicPr>
          <p:cNvPr id="33" name="图片 36">
            <a:extLst>
              <a:ext uri="{FF2B5EF4-FFF2-40B4-BE49-F238E27FC236}">
                <a16:creationId xmlns:a16="http://schemas.microsoft.com/office/drawing/2014/main" id="{26A7B29E-7363-4307-8287-BBFB37FEB03B}"/>
              </a:ext>
            </a:extLst>
          </p:cNvPr>
          <p:cNvPicPr>
            <a:picLocks noChangeAspect="1"/>
          </p:cNvPicPr>
          <p:nvPr/>
        </p:nvPicPr>
        <p:blipFill rotWithShape="1">
          <a:blip r:embed="rId10"/>
          <a:srcRect r="17578"/>
          <a:stretch/>
        </p:blipFill>
        <p:spPr>
          <a:xfrm>
            <a:off x="7594326" y="3629890"/>
            <a:ext cx="2887356" cy="1955492"/>
          </a:xfrm>
          <a:prstGeom prst="rect">
            <a:avLst/>
          </a:prstGeom>
        </p:spPr>
      </p:pic>
      <p:sp>
        <p:nvSpPr>
          <p:cNvPr id="34" name="文本框 37">
            <a:extLst>
              <a:ext uri="{FF2B5EF4-FFF2-40B4-BE49-F238E27FC236}">
                <a16:creationId xmlns:a16="http://schemas.microsoft.com/office/drawing/2014/main" id="{A012D418-3226-4C6C-9595-F7151F942DE0}"/>
              </a:ext>
            </a:extLst>
          </p:cNvPr>
          <p:cNvSpPr txBox="1"/>
          <p:nvPr/>
        </p:nvSpPr>
        <p:spPr>
          <a:xfrm>
            <a:off x="7594325" y="5662679"/>
            <a:ext cx="2887357" cy="523220"/>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Disaster site monitoring, </a:t>
            </a:r>
          </a:p>
          <a:p>
            <a:pPr algn="ctr"/>
            <a:r>
              <a:rPr lang="en-GB" altLang="zh-CN" sz="1400" dirty="0">
                <a:latin typeface="Times New Roman" panose="02020603050405020304" pitchFamily="18" charset="0"/>
                <a:cs typeface="Times New Roman" panose="02020603050405020304" pitchFamily="18" charset="0"/>
              </a:rPr>
              <a:t>crowd guidance, air command</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058629"/>
      </p:ext>
    </p:extLst>
  </p:cSld>
  <p:clrMapOvr>
    <a:masterClrMapping/>
  </p:clrMapOvr>
  <p:transition advClick="0"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latin typeface="Times New Roman" panose="02020603050405020304" pitchFamily="18" charset="0"/>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IAO Applications</a:t>
            </a:r>
          </a:p>
        </p:txBody>
      </p:sp>
      <p:pic>
        <p:nvPicPr>
          <p:cNvPr id="3074" name="Picture 2">
            <a:extLst>
              <a:ext uri="{FF2B5EF4-FFF2-40B4-BE49-F238E27FC236}">
                <a16:creationId xmlns:a16="http://schemas.microsoft.com/office/drawing/2014/main" id="{0F6F8BD1-A764-4270-BC7C-8D7AFD5A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732" y="-584358"/>
            <a:ext cx="131527" cy="131527"/>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7">
            <a:extLst>
              <a:ext uri="{FF2B5EF4-FFF2-40B4-BE49-F238E27FC236}">
                <a16:creationId xmlns:a16="http://schemas.microsoft.com/office/drawing/2014/main" id="{F8639027-8B6E-4123-BD8F-D63D9260A6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19"/>
          <a:stretch/>
        </p:blipFill>
        <p:spPr>
          <a:xfrm>
            <a:off x="307998" y="1260520"/>
            <a:ext cx="2452394" cy="1841087"/>
          </a:xfrm>
          <a:prstGeom prst="rect">
            <a:avLst/>
          </a:prstGeom>
        </p:spPr>
      </p:pic>
      <p:sp>
        <p:nvSpPr>
          <p:cNvPr id="24" name="文本框 7">
            <a:extLst>
              <a:ext uri="{FF2B5EF4-FFF2-40B4-BE49-F238E27FC236}">
                <a16:creationId xmlns:a16="http://schemas.microsoft.com/office/drawing/2014/main" id="{0D79F4C6-9A07-478C-9C90-D0CCA106EC02}"/>
              </a:ext>
            </a:extLst>
          </p:cNvPr>
          <p:cNvSpPr txBox="1"/>
          <p:nvPr/>
        </p:nvSpPr>
        <p:spPr>
          <a:xfrm>
            <a:off x="423439" y="3056658"/>
            <a:ext cx="2185627" cy="523220"/>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Land surveying &amp; mapping, natural resource survey</a:t>
            </a:r>
            <a:endParaRPr lang="zh-CN" altLang="en-US" sz="1400" dirty="0">
              <a:latin typeface="Times New Roman" panose="02020603050405020304" pitchFamily="18" charset="0"/>
              <a:cs typeface="Times New Roman" panose="02020603050405020304" pitchFamily="18" charset="0"/>
            </a:endParaRPr>
          </a:p>
        </p:txBody>
      </p:sp>
      <p:sp>
        <p:nvSpPr>
          <p:cNvPr id="26" name="文本框 9">
            <a:extLst>
              <a:ext uri="{FF2B5EF4-FFF2-40B4-BE49-F238E27FC236}">
                <a16:creationId xmlns:a16="http://schemas.microsoft.com/office/drawing/2014/main" id="{C3C26C0D-3840-45DA-B7A3-C8C228C62234}"/>
              </a:ext>
            </a:extLst>
          </p:cNvPr>
          <p:cNvSpPr txBox="1"/>
          <p:nvPr/>
        </p:nvSpPr>
        <p:spPr>
          <a:xfrm>
            <a:off x="3039898" y="3056658"/>
            <a:ext cx="2975909" cy="523220"/>
          </a:xfrm>
          <a:prstGeom prst="rect">
            <a:avLst/>
          </a:prstGeom>
          <a:noFill/>
        </p:spPr>
        <p:txBody>
          <a:bodyPr wrap="square">
            <a:spAutoFit/>
          </a:bodyPr>
          <a:lstStyle/>
          <a:p>
            <a:pPr algn="ctr"/>
            <a:r>
              <a:rPr lang="en-GB" altLang="zh-CN" sz="1400" dirty="0">
                <a:latin typeface="Times New Roman" panose="02020603050405020304" pitchFamily="18" charset="0"/>
                <a:cs typeface="Times New Roman" panose="02020603050405020304" pitchFamily="18" charset="0"/>
              </a:rPr>
              <a:t>Three-dimensional mapping of industrial plant &amp; residential houses</a:t>
            </a:r>
            <a:endParaRPr lang="zh-CN" altLang="en-US" sz="1400" dirty="0">
              <a:latin typeface="Times New Roman" panose="02020603050405020304" pitchFamily="18" charset="0"/>
              <a:cs typeface="Times New Roman" panose="02020603050405020304" pitchFamily="18" charset="0"/>
            </a:endParaRPr>
          </a:p>
        </p:txBody>
      </p:sp>
      <p:sp>
        <p:nvSpPr>
          <p:cNvPr id="35" name="文本框 11">
            <a:extLst>
              <a:ext uri="{FF2B5EF4-FFF2-40B4-BE49-F238E27FC236}">
                <a16:creationId xmlns:a16="http://schemas.microsoft.com/office/drawing/2014/main" id="{C55FABAC-AF09-4F89-8B5D-7FCCCF3B0775}"/>
              </a:ext>
            </a:extLst>
          </p:cNvPr>
          <p:cNvSpPr txBox="1"/>
          <p:nvPr/>
        </p:nvSpPr>
        <p:spPr>
          <a:xfrm>
            <a:off x="688165" y="5739618"/>
            <a:ext cx="1572866"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Pipeline Inspection</a:t>
            </a:r>
            <a:endParaRPr lang="zh-CN" altLang="en-US" sz="1400" dirty="0">
              <a:latin typeface="Times New Roman" panose="02020603050405020304" pitchFamily="18" charset="0"/>
              <a:cs typeface="Times New Roman" panose="02020603050405020304" pitchFamily="18" charset="0"/>
            </a:endParaRPr>
          </a:p>
        </p:txBody>
      </p:sp>
      <p:sp>
        <p:nvSpPr>
          <p:cNvPr id="36" name="文本框 16">
            <a:extLst>
              <a:ext uri="{FF2B5EF4-FFF2-40B4-BE49-F238E27FC236}">
                <a16:creationId xmlns:a16="http://schemas.microsoft.com/office/drawing/2014/main" id="{DA8349C4-F13A-4096-8195-C0E8CE378F2C}"/>
              </a:ext>
            </a:extLst>
          </p:cNvPr>
          <p:cNvSpPr txBox="1"/>
          <p:nvPr/>
        </p:nvSpPr>
        <p:spPr>
          <a:xfrm>
            <a:off x="3652867" y="5739618"/>
            <a:ext cx="1733039"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Orthophoto mapping</a:t>
            </a:r>
            <a:endParaRPr lang="zh-CN" altLang="en-US" sz="1400" dirty="0">
              <a:latin typeface="Times New Roman" panose="02020603050405020304" pitchFamily="18" charset="0"/>
              <a:cs typeface="Times New Roman" panose="02020603050405020304" pitchFamily="18" charset="0"/>
            </a:endParaRPr>
          </a:p>
        </p:txBody>
      </p:sp>
      <p:sp>
        <p:nvSpPr>
          <p:cNvPr id="37" name="矩形 15">
            <a:extLst>
              <a:ext uri="{FF2B5EF4-FFF2-40B4-BE49-F238E27FC236}">
                <a16:creationId xmlns:a16="http://schemas.microsoft.com/office/drawing/2014/main" id="{58BE5751-1773-4DE2-BBB1-1BA590C2C5AC}"/>
              </a:ext>
            </a:extLst>
          </p:cNvPr>
          <p:cNvSpPr/>
          <p:nvPr/>
        </p:nvSpPr>
        <p:spPr>
          <a:xfrm>
            <a:off x="307997" y="619155"/>
            <a:ext cx="5845432" cy="5289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latin typeface="Times New Roman" panose="02020603050405020304" pitchFamily="18" charset="0"/>
                <a:cs typeface="Times New Roman" panose="02020603050405020304" pitchFamily="18" charset="0"/>
              </a:rPr>
              <a:t>Mapping, Natural Resource Survey</a:t>
            </a:r>
            <a:endParaRPr lang="zh-CN" altLang="en-US" b="1" dirty="0">
              <a:latin typeface="Times New Roman" panose="02020603050405020304" pitchFamily="18" charset="0"/>
              <a:cs typeface="Times New Roman" panose="02020603050405020304" pitchFamily="18" charset="0"/>
            </a:endParaRPr>
          </a:p>
        </p:txBody>
      </p:sp>
      <p:sp>
        <p:nvSpPr>
          <p:cNvPr id="38" name="矩形 18">
            <a:extLst>
              <a:ext uri="{FF2B5EF4-FFF2-40B4-BE49-F238E27FC236}">
                <a16:creationId xmlns:a16="http://schemas.microsoft.com/office/drawing/2014/main" id="{692D1E91-F335-4BE9-8109-833D7E6C76DC}"/>
              </a:ext>
            </a:extLst>
          </p:cNvPr>
          <p:cNvSpPr/>
          <p:nvPr/>
        </p:nvSpPr>
        <p:spPr>
          <a:xfrm>
            <a:off x="6636527" y="622514"/>
            <a:ext cx="5294287" cy="5255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latin typeface="Times New Roman" panose="02020603050405020304" pitchFamily="18" charset="0"/>
                <a:cs typeface="Times New Roman" panose="02020603050405020304" pitchFamily="18" charset="0"/>
              </a:rPr>
              <a:t>Conservation of Ecosystem</a:t>
            </a:r>
            <a:endParaRPr lang="zh-CN" altLang="en-US" b="1" dirty="0">
              <a:latin typeface="Times New Roman" panose="02020603050405020304" pitchFamily="18" charset="0"/>
              <a:cs typeface="Times New Roman" panose="02020603050405020304" pitchFamily="18" charset="0"/>
            </a:endParaRPr>
          </a:p>
        </p:txBody>
      </p:sp>
      <p:sp>
        <p:nvSpPr>
          <p:cNvPr id="39" name="文本框 22">
            <a:extLst>
              <a:ext uri="{FF2B5EF4-FFF2-40B4-BE49-F238E27FC236}">
                <a16:creationId xmlns:a16="http://schemas.microsoft.com/office/drawing/2014/main" id="{FB645B86-6D1C-4759-B8F5-3BBEEC26516A}"/>
              </a:ext>
            </a:extLst>
          </p:cNvPr>
          <p:cNvSpPr txBox="1"/>
          <p:nvPr/>
        </p:nvSpPr>
        <p:spPr>
          <a:xfrm>
            <a:off x="6964164" y="3056658"/>
            <a:ext cx="2289482" cy="523220"/>
          </a:xfrm>
          <a:prstGeom prst="rect">
            <a:avLst/>
          </a:prstGeom>
          <a:noFill/>
        </p:spPr>
        <p:txBody>
          <a:bodyPr wrap="square" rtlCol="0">
            <a:spAutoFit/>
          </a:bodyPr>
          <a:lstStyle/>
          <a:p>
            <a:r>
              <a:rPr lang="en-GB" altLang="zh-CN" sz="1400" dirty="0">
                <a:latin typeface="Times New Roman" panose="02020603050405020304" pitchFamily="18" charset="0"/>
                <a:cs typeface="Times New Roman" panose="02020603050405020304" pitchFamily="18" charset="0"/>
              </a:rPr>
              <a:t>Urban air pollution monitoring and tracing</a:t>
            </a:r>
            <a:endParaRPr lang="zh-CN" altLang="en-US" sz="1400" dirty="0">
              <a:latin typeface="Times New Roman" panose="02020603050405020304" pitchFamily="18" charset="0"/>
              <a:cs typeface="Times New Roman" panose="02020603050405020304" pitchFamily="18" charset="0"/>
            </a:endParaRPr>
          </a:p>
        </p:txBody>
      </p:sp>
      <p:sp>
        <p:nvSpPr>
          <p:cNvPr id="40" name="文本框 23">
            <a:extLst>
              <a:ext uri="{FF2B5EF4-FFF2-40B4-BE49-F238E27FC236}">
                <a16:creationId xmlns:a16="http://schemas.microsoft.com/office/drawing/2014/main" id="{41E12A97-DEBD-4848-AA38-E918A3396814}"/>
              </a:ext>
            </a:extLst>
          </p:cNvPr>
          <p:cNvSpPr txBox="1"/>
          <p:nvPr/>
        </p:nvSpPr>
        <p:spPr>
          <a:xfrm>
            <a:off x="9467633" y="3056658"/>
            <a:ext cx="2620000" cy="492443"/>
          </a:xfrm>
          <a:prstGeom prst="rect">
            <a:avLst/>
          </a:prstGeom>
          <a:noFill/>
        </p:spPr>
        <p:txBody>
          <a:bodyPr wrap="square" rtlCol="0">
            <a:spAutoFit/>
          </a:bodyPr>
          <a:lstStyle/>
          <a:p>
            <a:pPr algn="ctr"/>
            <a:r>
              <a:rPr lang="en-GB" altLang="zh-CN" sz="1300" dirty="0"/>
              <a:t>Investigation &amp; Evidence collection of river drainage points</a:t>
            </a:r>
            <a:endParaRPr lang="zh-CN" altLang="en-US" sz="1300" dirty="0"/>
          </a:p>
        </p:txBody>
      </p:sp>
      <p:sp>
        <p:nvSpPr>
          <p:cNvPr id="41" name="文本框 24">
            <a:extLst>
              <a:ext uri="{FF2B5EF4-FFF2-40B4-BE49-F238E27FC236}">
                <a16:creationId xmlns:a16="http://schemas.microsoft.com/office/drawing/2014/main" id="{2E00CD5A-289F-4987-A3F1-DD68C1650DC6}"/>
              </a:ext>
            </a:extLst>
          </p:cNvPr>
          <p:cNvSpPr txBox="1"/>
          <p:nvPr/>
        </p:nvSpPr>
        <p:spPr>
          <a:xfrm>
            <a:off x="6636527" y="5739618"/>
            <a:ext cx="2716467" cy="307777"/>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Water quality monitoring</a:t>
            </a:r>
            <a:endParaRPr lang="zh-CN" altLang="en-US" sz="1400" dirty="0">
              <a:latin typeface="Times New Roman" panose="02020603050405020304" pitchFamily="18" charset="0"/>
              <a:cs typeface="Times New Roman" panose="02020603050405020304" pitchFamily="18" charset="0"/>
            </a:endParaRPr>
          </a:p>
        </p:txBody>
      </p:sp>
      <p:sp>
        <p:nvSpPr>
          <p:cNvPr id="42" name="文本框 25">
            <a:extLst>
              <a:ext uri="{FF2B5EF4-FFF2-40B4-BE49-F238E27FC236}">
                <a16:creationId xmlns:a16="http://schemas.microsoft.com/office/drawing/2014/main" id="{ABE06D0C-96A0-4647-9755-6E211B2F0211}"/>
              </a:ext>
            </a:extLst>
          </p:cNvPr>
          <p:cNvSpPr txBox="1"/>
          <p:nvPr/>
        </p:nvSpPr>
        <p:spPr>
          <a:xfrm>
            <a:off x="9845734" y="5739618"/>
            <a:ext cx="2014458" cy="307777"/>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Water sampling</a:t>
            </a:r>
            <a:endParaRPr lang="zh-CN" altLang="en-US" sz="1400" dirty="0">
              <a:latin typeface="Times New Roman" panose="02020603050405020304" pitchFamily="18" charset="0"/>
              <a:cs typeface="Times New Roman" panose="02020603050405020304" pitchFamily="18" charset="0"/>
            </a:endParaRPr>
          </a:p>
        </p:txBody>
      </p:sp>
      <p:pic>
        <p:nvPicPr>
          <p:cNvPr id="43" name="图片 4">
            <a:extLst>
              <a:ext uri="{FF2B5EF4-FFF2-40B4-BE49-F238E27FC236}">
                <a16:creationId xmlns:a16="http://schemas.microsoft.com/office/drawing/2014/main" id="{ACB4924B-8637-4E59-B92F-B222A2CBE62C}"/>
              </a:ext>
            </a:extLst>
          </p:cNvPr>
          <p:cNvPicPr>
            <a:picLocks noChangeAspect="1"/>
          </p:cNvPicPr>
          <p:nvPr/>
        </p:nvPicPr>
        <p:blipFill rotWithShape="1">
          <a:blip r:embed="rId6"/>
          <a:srcRect b="8708"/>
          <a:stretch/>
        </p:blipFill>
        <p:spPr>
          <a:xfrm>
            <a:off x="2899871" y="1245626"/>
            <a:ext cx="3253558" cy="1855981"/>
          </a:xfrm>
          <a:prstGeom prst="rect">
            <a:avLst/>
          </a:prstGeom>
        </p:spPr>
      </p:pic>
      <p:pic>
        <p:nvPicPr>
          <p:cNvPr id="44" name="图片 30">
            <a:extLst>
              <a:ext uri="{FF2B5EF4-FFF2-40B4-BE49-F238E27FC236}">
                <a16:creationId xmlns:a16="http://schemas.microsoft.com/office/drawing/2014/main" id="{F74CFF76-4BFD-48B9-9AFA-325D8829D408}"/>
              </a:ext>
            </a:extLst>
          </p:cNvPr>
          <p:cNvPicPr>
            <a:picLocks noChangeAspect="1"/>
          </p:cNvPicPr>
          <p:nvPr/>
        </p:nvPicPr>
        <p:blipFill rotWithShape="1">
          <a:blip r:embed="rId7">
            <a:extLst>
              <a:ext uri="{28A0092B-C50C-407E-A947-70E740481C1C}">
                <a14:useLocalDpi xmlns:a14="http://schemas.microsoft.com/office/drawing/2010/main" val="0"/>
              </a:ext>
            </a:extLst>
          </a:blip>
          <a:srcRect l="4639" t="11896" r="6372" b="33494"/>
          <a:stretch/>
        </p:blipFill>
        <p:spPr>
          <a:xfrm>
            <a:off x="2885346" y="3788646"/>
            <a:ext cx="3268083" cy="1937053"/>
          </a:xfrm>
          <a:prstGeom prst="rect">
            <a:avLst/>
          </a:prstGeom>
        </p:spPr>
      </p:pic>
      <p:pic>
        <p:nvPicPr>
          <p:cNvPr id="45" name="图片 31">
            <a:extLst>
              <a:ext uri="{FF2B5EF4-FFF2-40B4-BE49-F238E27FC236}">
                <a16:creationId xmlns:a16="http://schemas.microsoft.com/office/drawing/2014/main" id="{071D9C63-6411-4A5F-8783-F88B9029EE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351" b="5990"/>
          <a:stretch/>
        </p:blipFill>
        <p:spPr>
          <a:xfrm>
            <a:off x="6636527" y="1245626"/>
            <a:ext cx="2722781" cy="1855981"/>
          </a:xfrm>
          <a:prstGeom prst="rect">
            <a:avLst/>
          </a:prstGeom>
        </p:spPr>
      </p:pic>
      <p:pic>
        <p:nvPicPr>
          <p:cNvPr id="46" name="图片 34">
            <a:extLst>
              <a:ext uri="{FF2B5EF4-FFF2-40B4-BE49-F238E27FC236}">
                <a16:creationId xmlns:a16="http://schemas.microsoft.com/office/drawing/2014/main" id="{0D6198F7-1F81-4168-8F35-4DD8814F38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74" t="1722" r="6551" b="3137"/>
          <a:stretch/>
        </p:blipFill>
        <p:spPr>
          <a:xfrm>
            <a:off x="6636527" y="3788646"/>
            <a:ext cx="2716467" cy="1937053"/>
          </a:xfrm>
          <a:prstGeom prst="rect">
            <a:avLst/>
          </a:prstGeom>
        </p:spPr>
      </p:pic>
      <p:pic>
        <p:nvPicPr>
          <p:cNvPr id="47" name="图片 8">
            <a:extLst>
              <a:ext uri="{FF2B5EF4-FFF2-40B4-BE49-F238E27FC236}">
                <a16:creationId xmlns:a16="http://schemas.microsoft.com/office/drawing/2014/main" id="{7564D715-623B-4EF7-B9A8-B9F5C7198258}"/>
              </a:ext>
            </a:extLst>
          </p:cNvPr>
          <p:cNvPicPr>
            <a:picLocks noChangeAspect="1"/>
          </p:cNvPicPr>
          <p:nvPr/>
        </p:nvPicPr>
        <p:blipFill rotWithShape="1">
          <a:blip r:embed="rId10"/>
          <a:srcRect l="17047" t="-526" r="20867" b="526"/>
          <a:stretch/>
        </p:blipFill>
        <p:spPr>
          <a:xfrm>
            <a:off x="9641333" y="3789159"/>
            <a:ext cx="2289481" cy="1936540"/>
          </a:xfrm>
          <a:prstGeom prst="rect">
            <a:avLst/>
          </a:prstGeom>
        </p:spPr>
      </p:pic>
      <p:pic>
        <p:nvPicPr>
          <p:cNvPr id="48" name="图片 35">
            <a:extLst>
              <a:ext uri="{FF2B5EF4-FFF2-40B4-BE49-F238E27FC236}">
                <a16:creationId xmlns:a16="http://schemas.microsoft.com/office/drawing/2014/main" id="{6803AEA2-628A-4FDB-81B8-6AB4F0E2745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9070"/>
          <a:stretch/>
        </p:blipFill>
        <p:spPr>
          <a:xfrm>
            <a:off x="9639035" y="1260520"/>
            <a:ext cx="2291779" cy="1835804"/>
          </a:xfrm>
          <a:prstGeom prst="rect">
            <a:avLst/>
          </a:prstGeom>
        </p:spPr>
      </p:pic>
      <p:pic>
        <p:nvPicPr>
          <p:cNvPr id="49" name="Picture 2">
            <a:extLst>
              <a:ext uri="{FF2B5EF4-FFF2-40B4-BE49-F238E27FC236}">
                <a16:creationId xmlns:a16="http://schemas.microsoft.com/office/drawing/2014/main" id="{4CF630E9-1C89-4B0B-943E-D965E60B406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620" r="60437"/>
          <a:stretch/>
        </p:blipFill>
        <p:spPr bwMode="auto">
          <a:xfrm>
            <a:off x="307997" y="3785897"/>
            <a:ext cx="2462423" cy="1951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29322"/>
      </p:ext>
    </p:extLst>
  </p:cSld>
  <p:clrMapOvr>
    <a:masterClrMapping/>
  </p:clrMapOvr>
  <p:transition advClick="0"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ea typeface="微软雅黑" pitchFamily="34" charset="-122"/>
                <a:cs typeface="Times New Roman" panose="02020603050405020304" pitchFamily="18" charset="0"/>
              </a:rPr>
              <a:t>Flying Camera – IAO Applications</a:t>
            </a:r>
          </a:p>
        </p:txBody>
      </p:sp>
      <p:pic>
        <p:nvPicPr>
          <p:cNvPr id="3074" name="Picture 2">
            <a:extLst>
              <a:ext uri="{FF2B5EF4-FFF2-40B4-BE49-F238E27FC236}">
                <a16:creationId xmlns:a16="http://schemas.microsoft.com/office/drawing/2014/main" id="{0F6F8BD1-A764-4270-BC7C-8D7AFD5A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732" y="-584358"/>
            <a:ext cx="131527" cy="131527"/>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5">
            <a:extLst>
              <a:ext uri="{FF2B5EF4-FFF2-40B4-BE49-F238E27FC236}">
                <a16:creationId xmlns:a16="http://schemas.microsoft.com/office/drawing/2014/main" id="{58BE5751-1773-4DE2-BBB1-1BA590C2C5AC}"/>
              </a:ext>
            </a:extLst>
          </p:cNvPr>
          <p:cNvSpPr/>
          <p:nvPr/>
        </p:nvSpPr>
        <p:spPr>
          <a:xfrm>
            <a:off x="307996" y="619155"/>
            <a:ext cx="5905175" cy="5289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Comprehensive Urban Management</a:t>
            </a:r>
            <a:endParaRPr lang="zh-CN" altLang="en-US" b="1" dirty="0">
              <a:latin typeface="Times New Roman" panose="02020603050405020304" pitchFamily="18" charset="0"/>
              <a:cs typeface="Times New Roman" panose="02020603050405020304" pitchFamily="18" charset="0"/>
            </a:endParaRPr>
          </a:p>
        </p:txBody>
      </p:sp>
      <p:sp>
        <p:nvSpPr>
          <p:cNvPr id="38" name="矩形 18">
            <a:extLst>
              <a:ext uri="{FF2B5EF4-FFF2-40B4-BE49-F238E27FC236}">
                <a16:creationId xmlns:a16="http://schemas.microsoft.com/office/drawing/2014/main" id="{692D1E91-F335-4BE9-8109-833D7E6C76DC}"/>
              </a:ext>
            </a:extLst>
          </p:cNvPr>
          <p:cNvSpPr/>
          <p:nvPr/>
        </p:nvSpPr>
        <p:spPr>
          <a:xfrm>
            <a:off x="6574221" y="622514"/>
            <a:ext cx="5289596" cy="5255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latin typeface="Times New Roman" panose="02020603050405020304" pitchFamily="18" charset="0"/>
                <a:cs typeface="Times New Roman" panose="02020603050405020304" pitchFamily="18" charset="0"/>
              </a:rPr>
              <a:t>Public Security management and Traffic Control</a:t>
            </a:r>
            <a:endParaRPr lang="zh-CN" altLang="en-US" b="1" dirty="0">
              <a:latin typeface="Times New Roman" panose="02020603050405020304" pitchFamily="18" charset="0"/>
              <a:cs typeface="Times New Roman" panose="02020603050405020304" pitchFamily="18" charset="0"/>
            </a:endParaRPr>
          </a:p>
        </p:txBody>
      </p:sp>
      <p:pic>
        <p:nvPicPr>
          <p:cNvPr id="51" name="图片 6">
            <a:extLst>
              <a:ext uri="{FF2B5EF4-FFF2-40B4-BE49-F238E27FC236}">
                <a16:creationId xmlns:a16="http://schemas.microsoft.com/office/drawing/2014/main" id="{207A2649-D053-4648-8CF8-901B6A73EB58}"/>
              </a:ext>
            </a:extLst>
          </p:cNvPr>
          <p:cNvPicPr>
            <a:picLocks noChangeAspect="1"/>
          </p:cNvPicPr>
          <p:nvPr/>
        </p:nvPicPr>
        <p:blipFill>
          <a:blip r:embed="rId5"/>
          <a:stretch>
            <a:fillRect/>
          </a:stretch>
        </p:blipFill>
        <p:spPr>
          <a:xfrm>
            <a:off x="335019" y="1205866"/>
            <a:ext cx="2438399" cy="1835960"/>
          </a:xfrm>
          <a:prstGeom prst="rect">
            <a:avLst/>
          </a:prstGeom>
        </p:spPr>
      </p:pic>
      <p:sp>
        <p:nvSpPr>
          <p:cNvPr id="52" name="文本框 7">
            <a:extLst>
              <a:ext uri="{FF2B5EF4-FFF2-40B4-BE49-F238E27FC236}">
                <a16:creationId xmlns:a16="http://schemas.microsoft.com/office/drawing/2014/main" id="{3C5D83BC-F782-42CA-BC02-7792089E2FD7}"/>
              </a:ext>
            </a:extLst>
          </p:cNvPr>
          <p:cNvSpPr txBox="1"/>
          <p:nvPr/>
        </p:nvSpPr>
        <p:spPr>
          <a:xfrm>
            <a:off x="228600" y="3089557"/>
            <a:ext cx="2586670"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Trees fall down, green inspection</a:t>
            </a:r>
            <a:endParaRPr lang="zh-CN" altLang="en-US" sz="1400" dirty="0">
              <a:latin typeface="Times New Roman" panose="02020603050405020304" pitchFamily="18" charset="0"/>
              <a:cs typeface="Times New Roman" panose="02020603050405020304" pitchFamily="18" charset="0"/>
            </a:endParaRPr>
          </a:p>
        </p:txBody>
      </p:sp>
      <p:sp>
        <p:nvSpPr>
          <p:cNvPr id="53" name="文本框 9">
            <a:extLst>
              <a:ext uri="{FF2B5EF4-FFF2-40B4-BE49-F238E27FC236}">
                <a16:creationId xmlns:a16="http://schemas.microsoft.com/office/drawing/2014/main" id="{2DCE132F-3C46-4EF2-9220-395D226FCEEB}"/>
              </a:ext>
            </a:extLst>
          </p:cNvPr>
          <p:cNvSpPr txBox="1"/>
          <p:nvPr/>
        </p:nvSpPr>
        <p:spPr>
          <a:xfrm>
            <a:off x="2992521" y="3116415"/>
            <a:ext cx="2975909" cy="307777"/>
          </a:xfrm>
          <a:prstGeom prst="rect">
            <a:avLst/>
          </a:prstGeom>
          <a:noFill/>
        </p:spPr>
        <p:txBody>
          <a:bodyPr wrap="square">
            <a:spAutoFit/>
          </a:bodyPr>
          <a:lstStyle/>
          <a:p>
            <a:pPr algn="ctr"/>
            <a:r>
              <a:rPr lang="en-GB" altLang="zh-CN" sz="1400" dirty="0">
                <a:latin typeface="Times New Roman" panose="02020603050405020304" pitchFamily="18" charset="0"/>
                <a:cs typeface="Times New Roman" panose="02020603050405020304" pitchFamily="18" charset="0"/>
              </a:rPr>
              <a:t>Construction site inspection</a:t>
            </a:r>
            <a:endParaRPr lang="zh-CN" altLang="en-US" sz="1400" dirty="0">
              <a:latin typeface="Times New Roman" panose="02020603050405020304" pitchFamily="18" charset="0"/>
              <a:cs typeface="Times New Roman" panose="02020603050405020304" pitchFamily="18" charset="0"/>
            </a:endParaRPr>
          </a:p>
        </p:txBody>
      </p:sp>
      <p:pic>
        <p:nvPicPr>
          <p:cNvPr id="54" name="图片 10">
            <a:extLst>
              <a:ext uri="{FF2B5EF4-FFF2-40B4-BE49-F238E27FC236}">
                <a16:creationId xmlns:a16="http://schemas.microsoft.com/office/drawing/2014/main" id="{23E15A5D-937E-40CB-9A9F-174A47356247}"/>
              </a:ext>
            </a:extLst>
          </p:cNvPr>
          <p:cNvPicPr>
            <a:picLocks noChangeAspect="1"/>
          </p:cNvPicPr>
          <p:nvPr/>
        </p:nvPicPr>
        <p:blipFill rotWithShape="1">
          <a:blip r:embed="rId6"/>
          <a:srcRect l="22095" r="12052"/>
          <a:stretch/>
        </p:blipFill>
        <p:spPr>
          <a:xfrm>
            <a:off x="335019" y="3609800"/>
            <a:ext cx="2438399" cy="1926363"/>
          </a:xfrm>
          <a:prstGeom prst="rect">
            <a:avLst/>
          </a:prstGeom>
        </p:spPr>
      </p:pic>
      <p:sp>
        <p:nvSpPr>
          <p:cNvPr id="55" name="文本框 11">
            <a:extLst>
              <a:ext uri="{FF2B5EF4-FFF2-40B4-BE49-F238E27FC236}">
                <a16:creationId xmlns:a16="http://schemas.microsoft.com/office/drawing/2014/main" id="{AED707A7-4085-4FC5-AE09-E35EB07406EA}"/>
              </a:ext>
            </a:extLst>
          </p:cNvPr>
          <p:cNvSpPr txBox="1"/>
          <p:nvPr/>
        </p:nvSpPr>
        <p:spPr>
          <a:xfrm>
            <a:off x="867124" y="5645301"/>
            <a:ext cx="1226618" cy="307777"/>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Illegal Fishing</a:t>
            </a:r>
            <a:endParaRPr lang="zh-CN" altLang="en-US" sz="1400" dirty="0">
              <a:latin typeface="Times New Roman" panose="02020603050405020304" pitchFamily="18" charset="0"/>
              <a:cs typeface="Times New Roman" panose="02020603050405020304" pitchFamily="18" charset="0"/>
            </a:endParaRPr>
          </a:p>
        </p:txBody>
      </p:sp>
      <p:pic>
        <p:nvPicPr>
          <p:cNvPr id="56" name="图片 12">
            <a:extLst>
              <a:ext uri="{FF2B5EF4-FFF2-40B4-BE49-F238E27FC236}">
                <a16:creationId xmlns:a16="http://schemas.microsoft.com/office/drawing/2014/main" id="{E80D167F-8084-40B7-AF54-110797FDF4CC}"/>
              </a:ext>
            </a:extLst>
          </p:cNvPr>
          <p:cNvPicPr>
            <a:picLocks noChangeAspect="1"/>
          </p:cNvPicPr>
          <p:nvPr/>
        </p:nvPicPr>
        <p:blipFill>
          <a:blip r:embed="rId7"/>
          <a:stretch>
            <a:fillRect/>
          </a:stretch>
        </p:blipFill>
        <p:spPr>
          <a:xfrm>
            <a:off x="2921688" y="1205866"/>
            <a:ext cx="3291484" cy="1833924"/>
          </a:xfrm>
          <a:prstGeom prst="rect">
            <a:avLst/>
          </a:prstGeom>
        </p:spPr>
      </p:pic>
      <p:pic>
        <p:nvPicPr>
          <p:cNvPr id="57" name="图片 14">
            <a:extLst>
              <a:ext uri="{FF2B5EF4-FFF2-40B4-BE49-F238E27FC236}">
                <a16:creationId xmlns:a16="http://schemas.microsoft.com/office/drawing/2014/main" id="{1E4926D3-70E3-4489-975B-EE01732C2F64}"/>
              </a:ext>
            </a:extLst>
          </p:cNvPr>
          <p:cNvPicPr>
            <a:picLocks noChangeAspect="1"/>
          </p:cNvPicPr>
          <p:nvPr/>
        </p:nvPicPr>
        <p:blipFill>
          <a:blip r:embed="rId8"/>
          <a:stretch>
            <a:fillRect/>
          </a:stretch>
        </p:blipFill>
        <p:spPr>
          <a:xfrm>
            <a:off x="2937385" y="3609800"/>
            <a:ext cx="3291484" cy="1926363"/>
          </a:xfrm>
          <a:prstGeom prst="rect">
            <a:avLst/>
          </a:prstGeom>
        </p:spPr>
      </p:pic>
      <p:sp>
        <p:nvSpPr>
          <p:cNvPr id="58" name="文本框 16">
            <a:extLst>
              <a:ext uri="{FF2B5EF4-FFF2-40B4-BE49-F238E27FC236}">
                <a16:creationId xmlns:a16="http://schemas.microsoft.com/office/drawing/2014/main" id="{2CE0F07A-E89D-4D82-9728-81A7AFBB345E}"/>
              </a:ext>
            </a:extLst>
          </p:cNvPr>
          <p:cNvSpPr txBox="1"/>
          <p:nvPr/>
        </p:nvSpPr>
        <p:spPr>
          <a:xfrm>
            <a:off x="3849533" y="5645301"/>
            <a:ext cx="1621662"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Construction Waste</a:t>
            </a:r>
            <a:endParaRPr lang="zh-CN" altLang="en-US" sz="1400" dirty="0">
              <a:latin typeface="Times New Roman" panose="02020603050405020304" pitchFamily="18" charset="0"/>
              <a:cs typeface="Times New Roman" panose="02020603050405020304" pitchFamily="18" charset="0"/>
            </a:endParaRPr>
          </a:p>
        </p:txBody>
      </p:sp>
      <p:pic>
        <p:nvPicPr>
          <p:cNvPr id="59" name="图片 20">
            <a:extLst>
              <a:ext uri="{FF2B5EF4-FFF2-40B4-BE49-F238E27FC236}">
                <a16:creationId xmlns:a16="http://schemas.microsoft.com/office/drawing/2014/main" id="{689C5F51-0F39-4C98-BC37-FD457AA60822}"/>
              </a:ext>
            </a:extLst>
          </p:cNvPr>
          <p:cNvPicPr>
            <a:picLocks noChangeAspect="1"/>
          </p:cNvPicPr>
          <p:nvPr/>
        </p:nvPicPr>
        <p:blipFill rotWithShape="1">
          <a:blip r:embed="rId9"/>
          <a:srcRect l="10567" t="-422" r="7793" b="422"/>
          <a:stretch>
            <a:fillRect/>
          </a:stretch>
        </p:blipFill>
        <p:spPr>
          <a:xfrm>
            <a:off x="6574221" y="1229489"/>
            <a:ext cx="2662706" cy="1841087"/>
          </a:xfrm>
          <a:prstGeom prst="rect">
            <a:avLst/>
          </a:prstGeom>
        </p:spPr>
      </p:pic>
      <p:sp>
        <p:nvSpPr>
          <p:cNvPr id="60" name="文本框 22">
            <a:extLst>
              <a:ext uri="{FF2B5EF4-FFF2-40B4-BE49-F238E27FC236}">
                <a16:creationId xmlns:a16="http://schemas.microsoft.com/office/drawing/2014/main" id="{03034F98-5026-4621-8D94-17773DC892B6}"/>
              </a:ext>
            </a:extLst>
          </p:cNvPr>
          <p:cNvSpPr txBox="1"/>
          <p:nvPr/>
        </p:nvSpPr>
        <p:spPr>
          <a:xfrm>
            <a:off x="6574220" y="3121702"/>
            <a:ext cx="2586670" cy="307777"/>
          </a:xfrm>
          <a:prstGeom prst="rect">
            <a:avLst/>
          </a:prstGeom>
          <a:noFill/>
        </p:spPr>
        <p:txBody>
          <a:bodyPr wrap="square" rtlCol="0">
            <a:spAutoFit/>
          </a:bodyPr>
          <a:lstStyle/>
          <a:p>
            <a:r>
              <a:rPr lang="en-GB" altLang="zh-CN" sz="1400" dirty="0">
                <a:latin typeface="Times New Roman" panose="02020603050405020304" pitchFamily="18" charset="0"/>
                <a:cs typeface="Times New Roman" panose="02020603050405020304" pitchFamily="18" charset="0"/>
              </a:rPr>
              <a:t>Suspect tracking &amp; anti-terrorism</a:t>
            </a:r>
            <a:endParaRPr lang="zh-CN" altLang="en-US" sz="1400" dirty="0">
              <a:latin typeface="Times New Roman" panose="02020603050405020304" pitchFamily="18" charset="0"/>
              <a:cs typeface="Times New Roman" panose="02020603050405020304" pitchFamily="18" charset="0"/>
            </a:endParaRPr>
          </a:p>
        </p:txBody>
      </p:sp>
      <p:sp>
        <p:nvSpPr>
          <p:cNvPr id="61" name="文本框 23">
            <a:extLst>
              <a:ext uri="{FF2B5EF4-FFF2-40B4-BE49-F238E27FC236}">
                <a16:creationId xmlns:a16="http://schemas.microsoft.com/office/drawing/2014/main" id="{6EADD69E-599C-4A37-A470-202914A8098E}"/>
              </a:ext>
            </a:extLst>
          </p:cNvPr>
          <p:cNvSpPr txBox="1"/>
          <p:nvPr/>
        </p:nvSpPr>
        <p:spPr>
          <a:xfrm>
            <a:off x="9397410" y="3110470"/>
            <a:ext cx="2736647" cy="307777"/>
          </a:xfrm>
          <a:prstGeom prst="rect">
            <a:avLst/>
          </a:prstGeom>
          <a:noFill/>
        </p:spPr>
        <p:txBody>
          <a:bodyPr wrap="none" rtlCol="0">
            <a:spAutoFit/>
          </a:bodyPr>
          <a:lstStyle/>
          <a:p>
            <a:r>
              <a:rPr lang="en-GB" altLang="zh-CN" sz="1400" dirty="0">
                <a:latin typeface="Times New Roman" panose="02020603050405020304" pitchFamily="18" charset="0"/>
                <a:cs typeface="Times New Roman" panose="02020603050405020304" pitchFamily="18" charset="0"/>
              </a:rPr>
              <a:t>Security Patrol &amp; Covert Gambling</a:t>
            </a:r>
            <a:endParaRPr lang="zh-CN" altLang="en-US" sz="1400" dirty="0">
              <a:latin typeface="Times New Roman" panose="02020603050405020304" pitchFamily="18" charset="0"/>
              <a:cs typeface="Times New Roman" panose="02020603050405020304" pitchFamily="18" charset="0"/>
            </a:endParaRPr>
          </a:p>
        </p:txBody>
      </p:sp>
      <p:pic>
        <p:nvPicPr>
          <p:cNvPr id="62" name="图片 17">
            <a:extLst>
              <a:ext uri="{FF2B5EF4-FFF2-40B4-BE49-F238E27FC236}">
                <a16:creationId xmlns:a16="http://schemas.microsoft.com/office/drawing/2014/main" id="{04DE8C2F-217C-4405-9AC1-6BBDD3FC4079}"/>
              </a:ext>
            </a:extLst>
          </p:cNvPr>
          <p:cNvPicPr>
            <a:picLocks noChangeAspect="1"/>
          </p:cNvPicPr>
          <p:nvPr/>
        </p:nvPicPr>
        <p:blipFill rotWithShape="1">
          <a:blip r:embed="rId10"/>
          <a:srcRect r="6327"/>
          <a:stretch/>
        </p:blipFill>
        <p:spPr>
          <a:xfrm>
            <a:off x="6574221" y="3657121"/>
            <a:ext cx="2662706" cy="1937054"/>
          </a:xfrm>
          <a:prstGeom prst="rect">
            <a:avLst/>
          </a:prstGeom>
        </p:spPr>
      </p:pic>
      <p:sp>
        <p:nvSpPr>
          <p:cNvPr id="63" name="文本框 24">
            <a:extLst>
              <a:ext uri="{FF2B5EF4-FFF2-40B4-BE49-F238E27FC236}">
                <a16:creationId xmlns:a16="http://schemas.microsoft.com/office/drawing/2014/main" id="{76FA9996-B3BB-4A57-A5FE-04F47AB0639C}"/>
              </a:ext>
            </a:extLst>
          </p:cNvPr>
          <p:cNvSpPr txBox="1"/>
          <p:nvPr/>
        </p:nvSpPr>
        <p:spPr>
          <a:xfrm>
            <a:off x="6574220" y="5645301"/>
            <a:ext cx="2758965" cy="307777"/>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Traffic monitoring &amp; air guidance</a:t>
            </a:r>
            <a:endParaRPr lang="zh-CN" altLang="en-US" sz="1400" dirty="0">
              <a:latin typeface="Times New Roman" panose="02020603050405020304" pitchFamily="18" charset="0"/>
              <a:cs typeface="Times New Roman" panose="02020603050405020304" pitchFamily="18" charset="0"/>
            </a:endParaRPr>
          </a:p>
        </p:txBody>
      </p:sp>
      <p:sp>
        <p:nvSpPr>
          <p:cNvPr id="64" name="文本框 25">
            <a:extLst>
              <a:ext uri="{FF2B5EF4-FFF2-40B4-BE49-F238E27FC236}">
                <a16:creationId xmlns:a16="http://schemas.microsoft.com/office/drawing/2014/main" id="{E3837F58-A7DA-4EE5-9D3F-A41B5B24ED50}"/>
              </a:ext>
            </a:extLst>
          </p:cNvPr>
          <p:cNvSpPr txBox="1"/>
          <p:nvPr/>
        </p:nvSpPr>
        <p:spPr>
          <a:xfrm>
            <a:off x="9582278" y="5645301"/>
            <a:ext cx="2272083" cy="523220"/>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Rapid evidence collection for traffic accidents</a:t>
            </a:r>
            <a:endParaRPr lang="zh-CN" altLang="en-US" sz="1400" dirty="0">
              <a:latin typeface="Times New Roman" panose="02020603050405020304" pitchFamily="18" charset="0"/>
              <a:cs typeface="Times New Roman" panose="02020603050405020304" pitchFamily="18" charset="0"/>
            </a:endParaRPr>
          </a:p>
        </p:txBody>
      </p:sp>
      <p:pic>
        <p:nvPicPr>
          <p:cNvPr id="65" name="图片 26">
            <a:extLst>
              <a:ext uri="{FF2B5EF4-FFF2-40B4-BE49-F238E27FC236}">
                <a16:creationId xmlns:a16="http://schemas.microsoft.com/office/drawing/2014/main" id="{D8471D68-DBCA-403C-936B-F66A790E3AC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393" r="39995"/>
          <a:stretch/>
        </p:blipFill>
        <p:spPr>
          <a:xfrm>
            <a:off x="9582279" y="3657122"/>
            <a:ext cx="2306362" cy="1937053"/>
          </a:xfrm>
          <a:prstGeom prst="rect">
            <a:avLst/>
          </a:prstGeom>
        </p:spPr>
      </p:pic>
      <p:pic>
        <p:nvPicPr>
          <p:cNvPr id="66" name="图片 28">
            <a:extLst>
              <a:ext uri="{FF2B5EF4-FFF2-40B4-BE49-F238E27FC236}">
                <a16:creationId xmlns:a16="http://schemas.microsoft.com/office/drawing/2014/main" id="{6B93F902-AEB5-48A2-A4A8-40A07BCA2986}"/>
              </a:ext>
            </a:extLst>
          </p:cNvPr>
          <p:cNvPicPr>
            <a:picLocks noChangeAspect="1"/>
          </p:cNvPicPr>
          <p:nvPr/>
        </p:nvPicPr>
        <p:blipFill rotWithShape="1">
          <a:blip r:embed="rId12"/>
          <a:srcRect l="5266" t="1220" r="31918" b="10540"/>
          <a:stretch/>
        </p:blipFill>
        <p:spPr>
          <a:xfrm>
            <a:off x="9548002" y="1246562"/>
            <a:ext cx="2306360" cy="1824014"/>
          </a:xfrm>
          <a:prstGeom prst="rect">
            <a:avLst/>
          </a:prstGeom>
        </p:spPr>
      </p:pic>
    </p:spTree>
    <p:extLst>
      <p:ext uri="{BB962C8B-B14F-4D97-AF65-F5344CB8AC3E}">
        <p14:creationId xmlns:p14="http://schemas.microsoft.com/office/powerpoint/2010/main" val="3021140086"/>
      </p:ext>
    </p:extLst>
  </p:cSld>
  <p:clrMapOvr>
    <a:masterClrMapping/>
  </p:clrMapOvr>
  <p:transition advClick="0"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12" name="TextBox 11">
            <a:extLst>
              <a:ext uri="{FF2B5EF4-FFF2-40B4-BE49-F238E27FC236}">
                <a16:creationId xmlns:a16="http://schemas.microsoft.com/office/drawing/2014/main" id="{72AD8036-D6C4-45AE-9B02-6F1DB449E8E9}"/>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
        <p:nvSpPr>
          <p:cNvPr id="31" name="标题 2">
            <a:extLst>
              <a:ext uri="{FF2B5EF4-FFF2-40B4-BE49-F238E27FC236}">
                <a16:creationId xmlns:a16="http://schemas.microsoft.com/office/drawing/2014/main" id="{04112BC2-171A-4049-B341-B2FE74F846F8}"/>
              </a:ext>
            </a:extLst>
          </p:cNvPr>
          <p:cNvSpPr txBox="1">
            <a:spLocks noChangeArrowheads="1"/>
          </p:cNvSpPr>
          <p:nvPr/>
        </p:nvSpPr>
        <p:spPr bwMode="auto">
          <a:xfrm>
            <a:off x="0" y="-80657"/>
            <a:ext cx="12191999" cy="587375"/>
          </a:xfrm>
          <a:prstGeom prst="rect">
            <a:avLst/>
          </a:prstGeom>
          <a:solidFill>
            <a:srgbClr val="81B4B5"/>
          </a:solidFill>
          <a:ln>
            <a:noFill/>
          </a:ln>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Onsite Camera</a:t>
            </a:r>
          </a:p>
        </p:txBody>
      </p:sp>
      <p:pic>
        <p:nvPicPr>
          <p:cNvPr id="17" name="Graphic 16" descr="Security camera">
            <a:extLst>
              <a:ext uri="{FF2B5EF4-FFF2-40B4-BE49-F238E27FC236}">
                <a16:creationId xmlns:a16="http://schemas.microsoft.com/office/drawing/2014/main" id="{AD8167B6-3163-44E5-AF00-18FD83D26A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47" y="344709"/>
            <a:ext cx="1045951" cy="1045951"/>
          </a:xfrm>
          <a:prstGeom prst="rect">
            <a:avLst/>
          </a:prstGeom>
        </p:spPr>
      </p:pic>
      <p:sp>
        <p:nvSpPr>
          <p:cNvPr id="19" name="TextBox 18">
            <a:extLst>
              <a:ext uri="{FF2B5EF4-FFF2-40B4-BE49-F238E27FC236}">
                <a16:creationId xmlns:a16="http://schemas.microsoft.com/office/drawing/2014/main" id="{C89CCCEF-9E2F-4375-83EF-7D34DB374BF7}"/>
              </a:ext>
            </a:extLst>
          </p:cNvPr>
          <p:cNvSpPr txBox="1"/>
          <p:nvPr/>
        </p:nvSpPr>
        <p:spPr>
          <a:xfrm>
            <a:off x="1127623" y="606074"/>
            <a:ext cx="8397719" cy="523220"/>
          </a:xfrm>
          <a:prstGeom prst="rect">
            <a:avLst/>
          </a:prstGeom>
          <a:noFill/>
        </p:spPr>
        <p:txBody>
          <a:bodyPr wrap="square">
            <a:spAutoFit/>
          </a:bodyPr>
          <a:lstStyle/>
          <a:p>
            <a:pPr algn="ctr"/>
            <a:r>
              <a:rPr lang="en-US" sz="2800" b="1" i="0" dirty="0">
                <a:solidFill>
                  <a:srgbClr val="151515"/>
                </a:solidFill>
                <a:effectLst/>
                <a:latin typeface="Times New Roman" panose="02020603050405020304" pitchFamily="18" charset="0"/>
                <a:cs typeface="Times New Roman" panose="02020603050405020304" pitchFamily="18" charset="0"/>
              </a:rPr>
              <a:t>All-Weather Monitoring with Laser Cameras </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C1957F9-BDEC-44C3-9DB8-588AEAC98C6C}"/>
              </a:ext>
            </a:extLst>
          </p:cNvPr>
          <p:cNvPicPr>
            <a:picLocks noChangeAspect="1"/>
          </p:cNvPicPr>
          <p:nvPr/>
        </p:nvPicPr>
        <p:blipFill>
          <a:blip r:embed="rId5"/>
          <a:stretch>
            <a:fillRect/>
          </a:stretch>
        </p:blipFill>
        <p:spPr>
          <a:xfrm>
            <a:off x="8022628" y="1093082"/>
            <a:ext cx="2594359" cy="3130692"/>
          </a:xfrm>
          <a:prstGeom prst="rect">
            <a:avLst/>
          </a:prstGeom>
        </p:spPr>
      </p:pic>
      <p:sp>
        <p:nvSpPr>
          <p:cNvPr id="23" name="TextBox 22">
            <a:extLst>
              <a:ext uri="{FF2B5EF4-FFF2-40B4-BE49-F238E27FC236}">
                <a16:creationId xmlns:a16="http://schemas.microsoft.com/office/drawing/2014/main" id="{3070C064-AFF5-42D7-B0D9-A852909C958C}"/>
              </a:ext>
            </a:extLst>
          </p:cNvPr>
          <p:cNvSpPr txBox="1"/>
          <p:nvPr/>
        </p:nvSpPr>
        <p:spPr>
          <a:xfrm>
            <a:off x="716554" y="985144"/>
            <a:ext cx="8397719" cy="5541517"/>
          </a:xfrm>
          <a:prstGeom prst="rect">
            <a:avLst/>
          </a:prstGeom>
          <a:noFill/>
        </p:spPr>
        <p:txBody>
          <a:bodyPr wrap="square">
            <a:spAutoFit/>
          </a:bodyPr>
          <a:lstStyle/>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IP67 levels of protection</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Operating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Temperature</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-55</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 to +65</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i="0" dirty="0">
              <a:latin typeface="Times New Roman" panose="02020603050405020304" pitchFamily="18" charset="0"/>
              <a:cs typeface="Times New Roman" panose="02020603050405020304" pitchFamily="18" charset="0"/>
            </a:endParaRP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dirty="0">
                <a:latin typeface="Times New Roman" panose="02020603050405020304" pitchFamily="18" charset="0"/>
                <a:cs typeface="Times New Roman" panose="02020603050405020304" pitchFamily="18" charset="0"/>
              </a:rPr>
              <a:t>Automatic color to black night</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Delivery of the technical power supply DC</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dirty="0">
                <a:latin typeface="Times New Roman" panose="02020603050405020304" pitchFamily="18" charset="0"/>
                <a:cs typeface="Times New Roman" panose="02020603050405020304" pitchFamily="18" charset="0"/>
              </a:rPr>
              <a:t>Bidirectional synchronous current technology</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Nigh</a:t>
            </a:r>
            <a:r>
              <a:rPr lang="en-US" altLang="zh-CN" dirty="0">
                <a:latin typeface="Times New Roman" panose="02020603050405020304" pitchFamily="18" charset="0"/>
                <a:cs typeface="Times New Roman" panose="02020603050405020304" pitchFamily="18" charset="0"/>
              </a:rPr>
              <a:t>t vision: 10 to 5,000 meters</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Day vision: 2,000 to 10,000 meters</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dirty="0" err="1">
                <a:latin typeface="Times New Roman" panose="02020603050405020304" pitchFamily="18" charset="0"/>
                <a:cs typeface="Times New Roman" panose="02020603050405020304" pitchFamily="18" charset="0"/>
              </a:rPr>
              <a:t>Lianr</a:t>
            </a:r>
            <a:r>
              <a:rPr lang="en-US" altLang="zh-CN" dirty="0">
                <a:latin typeface="Times New Roman" panose="02020603050405020304" pitchFamily="18" charset="0"/>
                <a:cs typeface="Times New Roman" panose="02020603050405020304" pitchFamily="18" charset="0"/>
              </a:rPr>
              <a:t>: 30x to 60x optical zoom</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Infr</a:t>
            </a:r>
            <a:r>
              <a:rPr lang="en-US" altLang="zh-CN" dirty="0">
                <a:latin typeface="Times New Roman" panose="02020603050405020304" pitchFamily="18" charset="0"/>
                <a:cs typeface="Times New Roman" panose="02020603050405020304" pitchFamily="18" charset="0"/>
              </a:rPr>
              <a:t>ared LENS: 10x optical zoom, 5x digital zoom</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sz="1800" i="0" dirty="0">
                <a:latin typeface="Times New Roman" panose="02020603050405020304" pitchFamily="18" charset="0"/>
                <a:cs typeface="Times New Roman" panose="02020603050405020304" pitchFamily="18" charset="0"/>
              </a:rPr>
              <a:t>Dual video overlay technology: visible &amp; infrared images are displayed in one screen at the same time, and switch freely</a:t>
            </a:r>
          </a:p>
          <a:p>
            <a:pPr marL="285750" indent="-285750" algn="l" defTabSz="804672">
              <a:lnSpc>
                <a:spcPct val="150000"/>
              </a:lnSpc>
              <a:spcBef>
                <a:spcPts val="432"/>
              </a:spcBef>
              <a:buClr>
                <a:srgbClr val="81B4B5"/>
              </a:buClr>
              <a:buSzPct val="100000"/>
              <a:buFont typeface="Wingdings" panose="05000000000000000000" pitchFamily="2" charset="2"/>
              <a:buChar char="q"/>
            </a:pPr>
            <a:r>
              <a:rPr lang="en-US" altLang="zh-CN" dirty="0">
                <a:latin typeface="Times New Roman" panose="02020603050405020304" pitchFamily="18" charset="0"/>
                <a:cs typeface="Times New Roman" panose="02020603050405020304" pitchFamily="18" charset="0"/>
              </a:rPr>
              <a:t>I</a:t>
            </a:r>
            <a:r>
              <a:rPr lang="en-US" altLang="zh-CN" sz="1800" i="0" dirty="0">
                <a:latin typeface="Times New Roman" panose="02020603050405020304" pitchFamily="18" charset="0"/>
                <a:cs typeface="Times New Roman" panose="02020603050405020304" pitchFamily="18" charset="0"/>
              </a:rPr>
              <a:t>nternal and external anti-frosting fog, dust free of external water wiper window</a:t>
            </a:r>
            <a:endParaRPr lang="en-US" altLang="zh-CN" sz="1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089D104-FC18-4F2E-B65F-D17A8B93B563}"/>
              </a:ext>
            </a:extLst>
          </p:cNvPr>
          <p:cNvSpPr txBox="1"/>
          <p:nvPr/>
        </p:nvSpPr>
        <p:spPr>
          <a:xfrm>
            <a:off x="7233528" y="4071363"/>
            <a:ext cx="4172560" cy="960328"/>
          </a:xfrm>
          <a:prstGeom prst="rect">
            <a:avLst/>
          </a:prstGeom>
          <a:noFill/>
        </p:spPr>
        <p:txBody>
          <a:bodyPr wrap="square">
            <a:spAutoFit/>
          </a:bodyPr>
          <a:lstStyle/>
          <a:p>
            <a:pPr algn="ctr">
              <a:lnSpc>
                <a:spcPct val="150000"/>
              </a:lnSpc>
            </a:pPr>
            <a:r>
              <a:rPr lang="en-US" sz="2000" b="1" i="0" dirty="0">
                <a:solidFill>
                  <a:srgbClr val="151515"/>
                </a:solidFill>
                <a:effectLst/>
                <a:latin typeface="Times New Roman" panose="02020603050405020304" pitchFamily="18" charset="0"/>
                <a:cs typeface="Times New Roman" panose="02020603050405020304" pitchFamily="18" charset="0"/>
              </a:rPr>
              <a:t>Products can be customized according to client requirement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614617"/>
      </p:ext>
    </p:extLst>
  </p:cSld>
  <p:clrMapOvr>
    <a:masterClrMapping/>
  </p:clrMapOvr>
  <p:transition advClick="0"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1A9F7A-9271-49BB-A3A5-5FD38292E1F2}"/>
              </a:ext>
            </a:extLst>
          </p:cNvPr>
          <p:cNvSpPr txBox="1">
            <a:spLocks/>
          </p:cNvSpPr>
          <p:nvPr/>
        </p:nvSpPr>
        <p:spPr>
          <a:xfrm>
            <a:off x="1885213" y="4630647"/>
            <a:ext cx="9144000" cy="2186321"/>
          </a:xfrm>
          <a:prstGeom prst="rect">
            <a:avLst/>
          </a:prstGeom>
        </p:spPr>
        <p:txBody>
          <a:bodyPr>
            <a:normAutofit fontScale="82500" lnSpcReduction="10000"/>
          </a:bodyPr>
          <a:lstStyle>
            <a:lvl1pPr algn="ctr" defTabSz="1068891" rtl="0" eaLnBrk="0" fontAlgn="base" hangingPunct="0">
              <a:spcBef>
                <a:spcPct val="0"/>
              </a:spcBef>
              <a:spcAft>
                <a:spcPct val="0"/>
              </a:spcAft>
              <a:defRPr sz="5067">
                <a:solidFill>
                  <a:schemeClr val="tx2"/>
                </a:solidFill>
                <a:latin typeface="+mj-lt"/>
                <a:ea typeface="+mj-ea"/>
                <a:cs typeface="+mj-cs"/>
              </a:defRPr>
            </a:lvl1pPr>
            <a:lvl2pPr algn="ctr" defTabSz="1068891" rtl="0" eaLnBrk="0" fontAlgn="base" hangingPunct="0">
              <a:spcBef>
                <a:spcPct val="0"/>
              </a:spcBef>
              <a:spcAft>
                <a:spcPct val="0"/>
              </a:spcAft>
              <a:defRPr sz="5067">
                <a:solidFill>
                  <a:schemeClr val="tx2"/>
                </a:solidFill>
                <a:latin typeface="Arial" charset="0"/>
                <a:ea typeface="宋体" pitchFamily="2" charset="-122"/>
              </a:defRPr>
            </a:lvl2pPr>
            <a:lvl3pPr algn="ctr" defTabSz="1068891" rtl="0" eaLnBrk="0" fontAlgn="base" hangingPunct="0">
              <a:spcBef>
                <a:spcPct val="0"/>
              </a:spcBef>
              <a:spcAft>
                <a:spcPct val="0"/>
              </a:spcAft>
              <a:defRPr sz="5067">
                <a:solidFill>
                  <a:schemeClr val="tx2"/>
                </a:solidFill>
                <a:latin typeface="Arial" charset="0"/>
                <a:ea typeface="宋体" pitchFamily="2" charset="-122"/>
              </a:defRPr>
            </a:lvl3pPr>
            <a:lvl4pPr algn="ctr" defTabSz="1068891" rtl="0" eaLnBrk="0" fontAlgn="base" hangingPunct="0">
              <a:spcBef>
                <a:spcPct val="0"/>
              </a:spcBef>
              <a:spcAft>
                <a:spcPct val="0"/>
              </a:spcAft>
              <a:defRPr sz="5067">
                <a:solidFill>
                  <a:schemeClr val="tx2"/>
                </a:solidFill>
                <a:latin typeface="Arial" charset="0"/>
                <a:ea typeface="宋体" pitchFamily="2" charset="-122"/>
              </a:defRPr>
            </a:lvl4pPr>
            <a:lvl5pPr algn="ctr" defTabSz="1068891" rtl="0" eaLnBrk="0" fontAlgn="base" hangingPunct="0">
              <a:spcBef>
                <a:spcPct val="0"/>
              </a:spcBef>
              <a:spcAft>
                <a:spcPct val="0"/>
              </a:spcAft>
              <a:defRPr sz="5067">
                <a:solidFill>
                  <a:schemeClr val="tx2"/>
                </a:solidFill>
                <a:latin typeface="Arial" charset="0"/>
                <a:ea typeface="宋体" pitchFamily="2" charset="-122"/>
              </a:defRPr>
            </a:lvl5pPr>
            <a:lvl6pPr marL="609585" algn="ctr" defTabSz="1068891" rtl="0" fontAlgn="base">
              <a:spcBef>
                <a:spcPct val="0"/>
              </a:spcBef>
              <a:spcAft>
                <a:spcPct val="0"/>
              </a:spcAft>
              <a:defRPr sz="5067">
                <a:solidFill>
                  <a:schemeClr val="tx2"/>
                </a:solidFill>
                <a:latin typeface="Arial" charset="0"/>
                <a:ea typeface="宋体" pitchFamily="2" charset="-122"/>
              </a:defRPr>
            </a:lvl6pPr>
            <a:lvl7pPr marL="1219170" algn="ctr" defTabSz="1068891" rtl="0" fontAlgn="base">
              <a:spcBef>
                <a:spcPct val="0"/>
              </a:spcBef>
              <a:spcAft>
                <a:spcPct val="0"/>
              </a:spcAft>
              <a:defRPr sz="5067">
                <a:solidFill>
                  <a:schemeClr val="tx2"/>
                </a:solidFill>
                <a:latin typeface="Arial" charset="0"/>
                <a:ea typeface="宋体" pitchFamily="2" charset="-122"/>
              </a:defRPr>
            </a:lvl7pPr>
            <a:lvl8pPr marL="1828754" algn="ctr" defTabSz="1068891" rtl="0" fontAlgn="base">
              <a:spcBef>
                <a:spcPct val="0"/>
              </a:spcBef>
              <a:spcAft>
                <a:spcPct val="0"/>
              </a:spcAft>
              <a:defRPr sz="5067">
                <a:solidFill>
                  <a:schemeClr val="tx2"/>
                </a:solidFill>
                <a:latin typeface="Arial" charset="0"/>
                <a:ea typeface="宋体" pitchFamily="2" charset="-122"/>
              </a:defRPr>
            </a:lvl8pPr>
            <a:lvl9pPr marL="2438339" algn="ctr" defTabSz="1068891" rtl="0" fontAlgn="base">
              <a:spcBef>
                <a:spcPct val="0"/>
              </a:spcBef>
              <a:spcAft>
                <a:spcPct val="0"/>
              </a:spcAft>
              <a:defRPr sz="5067">
                <a:solidFill>
                  <a:schemeClr val="tx2"/>
                </a:solidFill>
                <a:latin typeface="Arial" charset="0"/>
                <a:ea typeface="宋体" pitchFamily="2" charset="-122"/>
              </a:defRPr>
            </a:lvl9pPr>
          </a:lstStyle>
          <a:p>
            <a:pPr>
              <a:lnSpc>
                <a:spcPct val="150000"/>
              </a:lnSpc>
            </a:pPr>
            <a:r>
              <a:rPr lang="en-US" altLang="zh-CN" sz="6800" b="1" kern="0" dirty="0">
                <a:solidFill>
                  <a:schemeClr val="bg1"/>
                </a:solidFill>
              </a:rPr>
              <a:t>THANKS FOR YOUR TIME</a:t>
            </a:r>
            <a:endParaRPr lang="en-US" sz="6600" b="1" kern="0" dirty="0">
              <a:solidFill>
                <a:schemeClr val="bg1"/>
              </a:solidFill>
            </a:endParaRPr>
          </a:p>
        </p:txBody>
      </p:sp>
    </p:spTree>
  </p:cSld>
  <p:clrMapOvr>
    <a:masterClrMapping/>
  </p:clrMapOvr>
  <p:transition advClick="0"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3903" y="-125280"/>
            <a:ext cx="10287000" cy="745784"/>
          </a:xfrm>
        </p:spPr>
        <p:txBody>
          <a:bodyPr/>
          <a:lstStyle/>
          <a:p>
            <a:pPr algn="l">
              <a:spcBef>
                <a:spcPts val="0"/>
              </a:spcBef>
            </a:pPr>
            <a:r>
              <a:rPr lang="zh-CN" altLang="en-US" sz="2667" b="1" dirty="0">
                <a:solidFill>
                  <a:schemeClr val="bg1"/>
                </a:solidFill>
                <a:latin typeface="Times New Roman" panose="02020603050405020304" pitchFamily="18" charset="0"/>
                <a:cs typeface="Times New Roman" panose="02020603050405020304" pitchFamily="18" charset="0"/>
              </a:rPr>
              <a:t>Importance of Pipeline Transport in the Oil and Gas Industry</a:t>
            </a:r>
          </a:p>
        </p:txBody>
      </p:sp>
      <p:sp>
        <p:nvSpPr>
          <p:cNvPr id="6" name="内容占位符 2"/>
          <p:cNvSpPr txBox="1">
            <a:spLocks/>
          </p:cNvSpPr>
          <p:nvPr/>
        </p:nvSpPr>
        <p:spPr bwMode="auto">
          <a:xfrm>
            <a:off x="6324600" y="3825777"/>
            <a:ext cx="5198533" cy="411272"/>
          </a:xfrm>
          <a:prstGeom prst="rect">
            <a:avLst/>
          </a:prstGeom>
          <a:noFill/>
          <a:ln w="9525">
            <a:noFill/>
            <a:miter lim="800000"/>
            <a:headEnd/>
            <a:tailEnd/>
          </a:ln>
          <a:effectLst/>
        </p:spPr>
        <p:txBody>
          <a:bodyPr vert="horz" wrap="square" lIns="117104" tIns="58552" rIns="117104" bIns="58552" numCol="1" anchor="t" anchorCtr="0" compatLnSpc="1">
            <a:prstTxWarp prst="textNoShape">
              <a:avLst/>
            </a:prstTxWarp>
          </a:bodyPr>
          <a:lstStyle/>
          <a:p>
            <a:pPr algn="ctr">
              <a:buNone/>
            </a:pPr>
            <a:r>
              <a:rPr lang="zh-CN" altLang="en-US" sz="1400" dirty="0">
                <a:latin typeface="Arial"/>
              </a:rPr>
              <a:t>Global natural gas gross transaction value</a:t>
            </a:r>
          </a:p>
          <a:p>
            <a:pPr algn="ctr">
              <a:buNone/>
            </a:pPr>
            <a:r>
              <a:rPr lang="en-US" altLang="zh-CN" sz="1400" dirty="0">
                <a:latin typeface="Arial"/>
              </a:rPr>
              <a:t>- BP </a:t>
            </a:r>
            <a:r>
              <a:rPr lang="zh-CN" altLang="en-US" sz="1400" dirty="0">
                <a:latin typeface="Arial"/>
              </a:rPr>
              <a:t>Statistical Review of World Energy, </a:t>
            </a:r>
            <a:r>
              <a:rPr lang="en-US" altLang="zh-CN" sz="1400" dirty="0">
                <a:latin typeface="Arial"/>
              </a:rPr>
              <a:t>June 2011</a:t>
            </a:r>
          </a:p>
        </p:txBody>
      </p:sp>
      <p:grpSp>
        <p:nvGrpSpPr>
          <p:cNvPr id="3" name="组合 176"/>
          <p:cNvGrpSpPr/>
          <p:nvPr/>
        </p:nvGrpSpPr>
        <p:grpSpPr>
          <a:xfrm>
            <a:off x="694961" y="966999"/>
            <a:ext cx="5058140" cy="2979303"/>
            <a:chOff x="642406" y="2098629"/>
            <a:chExt cx="3853394" cy="2762953"/>
          </a:xfrm>
        </p:grpSpPr>
        <p:pic>
          <p:nvPicPr>
            <p:cNvPr id="124" name="Picture 6" descr="中国区域图"/>
            <p:cNvPicPr>
              <a:picLocks noChangeAspect="1" noChangeArrowheads="1"/>
            </p:cNvPicPr>
            <p:nvPr/>
          </p:nvPicPr>
          <p:blipFill>
            <a:blip r:embed="rId3" cstate="screen">
              <a:clrChange>
                <a:clrFrom>
                  <a:srgbClr val="FFFFFF"/>
                </a:clrFrom>
                <a:clrTo>
                  <a:srgbClr val="FFFFFF">
                    <a:alpha val="0"/>
                  </a:srgbClr>
                </a:clrTo>
              </a:clrChange>
              <a:lum bright="4000"/>
              <a:grayscl/>
            </a:blip>
            <a:srcRect/>
            <a:stretch>
              <a:fillRect/>
            </a:stretch>
          </p:blipFill>
          <p:spPr bwMode="auto">
            <a:xfrm>
              <a:off x="642406" y="2396647"/>
              <a:ext cx="3776490" cy="2062469"/>
            </a:xfrm>
            <a:prstGeom prst="rect">
              <a:avLst/>
            </a:prstGeom>
            <a:noFill/>
            <a:ln w="9525" algn="ctr">
              <a:noFill/>
              <a:miter lim="800000"/>
              <a:headEnd/>
              <a:tailEnd/>
            </a:ln>
          </p:spPr>
        </p:pic>
        <p:cxnSp>
          <p:nvCxnSpPr>
            <p:cNvPr id="125" name="AutoShape 7"/>
            <p:cNvCxnSpPr>
              <a:cxnSpLocks noChangeShapeType="1"/>
            </p:cNvCxnSpPr>
            <p:nvPr/>
          </p:nvCxnSpPr>
          <p:spPr bwMode="auto">
            <a:xfrm rot="5400000">
              <a:off x="3480126" y="2605574"/>
              <a:ext cx="0" cy="0"/>
            </a:xfrm>
            <a:prstGeom prst="straightConnector1">
              <a:avLst/>
            </a:prstGeom>
            <a:noFill/>
            <a:ln w="25400">
              <a:noFill/>
              <a:round/>
              <a:headEnd/>
              <a:tailEnd/>
            </a:ln>
          </p:spPr>
        </p:cxnSp>
        <p:sp>
          <p:nvSpPr>
            <p:cNvPr id="126" name="Line 8"/>
            <p:cNvSpPr>
              <a:spLocks noChangeShapeType="1"/>
            </p:cNvSpPr>
            <p:nvPr/>
          </p:nvSpPr>
          <p:spPr bwMode="auto">
            <a:xfrm>
              <a:off x="3382716" y="3229203"/>
              <a:ext cx="8563" cy="788"/>
            </a:xfrm>
            <a:prstGeom prst="line">
              <a:avLst/>
            </a:prstGeom>
            <a:noFill/>
            <a:ln w="25400">
              <a:noFill/>
              <a:round/>
              <a:headEnd/>
              <a:tailEnd/>
            </a:ln>
          </p:spPr>
          <p:txBody>
            <a:bodyPr lIns="442848" tIns="230281" rIns="442848" bIns="230281">
              <a:spAutoFit/>
            </a:bodyPr>
            <a:lstStyle/>
            <a:p>
              <a:endParaRPr lang="zh-CN" altLang="en-US" sz="2133">
                <a:latin typeface="Arial"/>
              </a:endParaRPr>
            </a:p>
          </p:txBody>
        </p:sp>
        <p:sp>
          <p:nvSpPr>
            <p:cNvPr id="127" name="Freeform 9"/>
            <p:cNvSpPr>
              <a:spLocks/>
            </p:cNvSpPr>
            <p:nvPr/>
          </p:nvSpPr>
          <p:spPr bwMode="auto">
            <a:xfrm>
              <a:off x="3196461" y="4070432"/>
              <a:ext cx="10704" cy="7096"/>
            </a:xfrm>
            <a:custGeom>
              <a:avLst/>
              <a:gdLst>
                <a:gd name="T0" fmla="*/ 0 w 30"/>
                <a:gd name="T1" fmla="*/ 2858 h 25"/>
                <a:gd name="T2" fmla="*/ 1058 w 30"/>
                <a:gd name="T3" fmla="*/ 4001 h 25"/>
                <a:gd name="T4" fmla="*/ 3175 w 30"/>
                <a:gd name="T5" fmla="*/ 5144 h 25"/>
                <a:gd name="T6" fmla="*/ 4763 w 30"/>
                <a:gd name="T7" fmla="*/ 7430 h 25"/>
                <a:gd name="T8" fmla="*/ 7937 w 30"/>
                <a:gd name="T9" fmla="*/ 9716 h 25"/>
                <a:gd name="T10" fmla="*/ 10054 w 30"/>
                <a:gd name="T11" fmla="*/ 12573 h 25"/>
                <a:gd name="T12" fmla="*/ 11642 w 30"/>
                <a:gd name="T13" fmla="*/ 13716 h 25"/>
                <a:gd name="T14" fmla="*/ 13229 w 30"/>
                <a:gd name="T15" fmla="*/ 14288 h 25"/>
                <a:gd name="T16" fmla="*/ 13758 w 30"/>
                <a:gd name="T17" fmla="*/ 14288 h 25"/>
                <a:gd name="T18" fmla="*/ 14817 w 30"/>
                <a:gd name="T19" fmla="*/ 14288 h 25"/>
                <a:gd name="T20" fmla="*/ 14817 w 30"/>
                <a:gd name="T21" fmla="*/ 13145 h 25"/>
                <a:gd name="T22" fmla="*/ 15875 w 30"/>
                <a:gd name="T23" fmla="*/ 12573 h 25"/>
                <a:gd name="T24" fmla="*/ 14817 w 30"/>
                <a:gd name="T25" fmla="*/ 10859 h 25"/>
                <a:gd name="T26" fmla="*/ 14288 w 30"/>
                <a:gd name="T27" fmla="*/ 9144 h 25"/>
                <a:gd name="T28" fmla="*/ 14288 w 30"/>
                <a:gd name="T29" fmla="*/ 8001 h 25"/>
                <a:gd name="T30" fmla="*/ 13758 w 30"/>
                <a:gd name="T31" fmla="*/ 7430 h 25"/>
                <a:gd name="T32" fmla="*/ 12700 w 30"/>
                <a:gd name="T33" fmla="*/ 6858 h 25"/>
                <a:gd name="T34" fmla="*/ 11113 w 30"/>
                <a:gd name="T35" fmla="*/ 4572 h 25"/>
                <a:gd name="T36" fmla="*/ 10583 w 30"/>
                <a:gd name="T37" fmla="*/ 4001 h 25"/>
                <a:gd name="T38" fmla="*/ 11113 w 30"/>
                <a:gd name="T39" fmla="*/ 4001 h 25"/>
                <a:gd name="T40" fmla="*/ 11113 w 30"/>
                <a:gd name="T41" fmla="*/ 3429 h 25"/>
                <a:gd name="T42" fmla="*/ 10054 w 30"/>
                <a:gd name="T43" fmla="*/ 1715 h 25"/>
                <a:gd name="T44" fmla="*/ 8467 w 30"/>
                <a:gd name="T45" fmla="*/ 572 h 25"/>
                <a:gd name="T46" fmla="*/ 7937 w 30"/>
                <a:gd name="T47" fmla="*/ 0 h 25"/>
                <a:gd name="T48" fmla="*/ 6350 w 30"/>
                <a:gd name="T49" fmla="*/ 0 h 25"/>
                <a:gd name="T50" fmla="*/ 5292 w 30"/>
                <a:gd name="T51" fmla="*/ 572 h 25"/>
                <a:gd name="T52" fmla="*/ 3704 w 30"/>
                <a:gd name="T53" fmla="*/ 1143 h 25"/>
                <a:gd name="T54" fmla="*/ 1058 w 30"/>
                <a:gd name="T55" fmla="*/ 2858 h 25"/>
                <a:gd name="T56" fmla="*/ 529 w 30"/>
                <a:gd name="T57" fmla="*/ 2858 h 25"/>
                <a:gd name="T58" fmla="*/ 0 w 30"/>
                <a:gd name="T59" fmla="*/ 2858 h 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25"/>
                <a:gd name="T92" fmla="*/ 30 w 30"/>
                <a:gd name="T93" fmla="*/ 25 h 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25">
                  <a:moveTo>
                    <a:pt x="0" y="5"/>
                  </a:moveTo>
                  <a:lnTo>
                    <a:pt x="2" y="7"/>
                  </a:lnTo>
                  <a:lnTo>
                    <a:pt x="6" y="9"/>
                  </a:lnTo>
                  <a:lnTo>
                    <a:pt x="9" y="13"/>
                  </a:lnTo>
                  <a:lnTo>
                    <a:pt x="15" y="17"/>
                  </a:lnTo>
                  <a:lnTo>
                    <a:pt x="19" y="22"/>
                  </a:lnTo>
                  <a:lnTo>
                    <a:pt x="22" y="24"/>
                  </a:lnTo>
                  <a:lnTo>
                    <a:pt x="25" y="25"/>
                  </a:lnTo>
                  <a:lnTo>
                    <a:pt x="26" y="25"/>
                  </a:lnTo>
                  <a:lnTo>
                    <a:pt x="28" y="25"/>
                  </a:lnTo>
                  <a:lnTo>
                    <a:pt x="28" y="23"/>
                  </a:lnTo>
                  <a:lnTo>
                    <a:pt x="30" y="22"/>
                  </a:lnTo>
                  <a:lnTo>
                    <a:pt x="28" y="19"/>
                  </a:lnTo>
                  <a:lnTo>
                    <a:pt x="27" y="16"/>
                  </a:lnTo>
                  <a:lnTo>
                    <a:pt x="27" y="14"/>
                  </a:lnTo>
                  <a:lnTo>
                    <a:pt x="26" y="13"/>
                  </a:lnTo>
                  <a:lnTo>
                    <a:pt x="24" y="12"/>
                  </a:lnTo>
                  <a:lnTo>
                    <a:pt x="21" y="8"/>
                  </a:lnTo>
                  <a:lnTo>
                    <a:pt x="20" y="7"/>
                  </a:lnTo>
                  <a:lnTo>
                    <a:pt x="21" y="7"/>
                  </a:lnTo>
                  <a:lnTo>
                    <a:pt x="21" y="6"/>
                  </a:lnTo>
                  <a:lnTo>
                    <a:pt x="19" y="3"/>
                  </a:lnTo>
                  <a:lnTo>
                    <a:pt x="16" y="1"/>
                  </a:lnTo>
                  <a:lnTo>
                    <a:pt x="15" y="0"/>
                  </a:lnTo>
                  <a:lnTo>
                    <a:pt x="12" y="0"/>
                  </a:lnTo>
                  <a:lnTo>
                    <a:pt x="10" y="1"/>
                  </a:lnTo>
                  <a:lnTo>
                    <a:pt x="7" y="2"/>
                  </a:lnTo>
                  <a:lnTo>
                    <a:pt x="2" y="5"/>
                  </a:lnTo>
                  <a:lnTo>
                    <a:pt x="1" y="5"/>
                  </a:lnTo>
                  <a:lnTo>
                    <a:pt x="0" y="5"/>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128" name="Freeform 10"/>
            <p:cNvSpPr>
              <a:spLocks/>
            </p:cNvSpPr>
            <p:nvPr/>
          </p:nvSpPr>
          <p:spPr bwMode="auto">
            <a:xfrm>
              <a:off x="3199673" y="4058606"/>
              <a:ext cx="3211" cy="4730"/>
            </a:xfrm>
            <a:custGeom>
              <a:avLst/>
              <a:gdLst>
                <a:gd name="T0" fmla="*/ 0 w 9"/>
                <a:gd name="T1" fmla="*/ 3362 h 17"/>
                <a:gd name="T2" fmla="*/ 529 w 9"/>
                <a:gd name="T3" fmla="*/ 4482 h 17"/>
                <a:gd name="T4" fmla="*/ 1058 w 9"/>
                <a:gd name="T5" fmla="*/ 6163 h 17"/>
                <a:gd name="T6" fmla="*/ 3175 w 9"/>
                <a:gd name="T7" fmla="*/ 8965 h 17"/>
                <a:gd name="T8" fmla="*/ 3704 w 9"/>
                <a:gd name="T9" fmla="*/ 9525 h 17"/>
                <a:gd name="T10" fmla="*/ 4233 w 9"/>
                <a:gd name="T11" fmla="*/ 9525 h 17"/>
                <a:gd name="T12" fmla="*/ 4762 w 9"/>
                <a:gd name="T13" fmla="*/ 8965 h 17"/>
                <a:gd name="T14" fmla="*/ 4233 w 9"/>
                <a:gd name="T15" fmla="*/ 8404 h 17"/>
                <a:gd name="T16" fmla="*/ 4762 w 9"/>
                <a:gd name="T17" fmla="*/ 6724 h 17"/>
                <a:gd name="T18" fmla="*/ 4233 w 9"/>
                <a:gd name="T19" fmla="*/ 6163 h 17"/>
                <a:gd name="T20" fmla="*/ 3704 w 9"/>
                <a:gd name="T21" fmla="*/ 3362 h 17"/>
                <a:gd name="T22" fmla="*/ 3175 w 9"/>
                <a:gd name="T23" fmla="*/ 2241 h 17"/>
                <a:gd name="T24" fmla="*/ 2646 w 9"/>
                <a:gd name="T25" fmla="*/ 1121 h 17"/>
                <a:gd name="T26" fmla="*/ 1587 w 9"/>
                <a:gd name="T27" fmla="*/ 0 h 17"/>
                <a:gd name="T28" fmla="*/ 529 w 9"/>
                <a:gd name="T29" fmla="*/ 2241 h 17"/>
                <a:gd name="T30" fmla="*/ 0 w 9"/>
                <a:gd name="T31" fmla="*/ 3362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7"/>
                <a:gd name="T50" fmla="*/ 9 w 9"/>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7">
                  <a:moveTo>
                    <a:pt x="0" y="6"/>
                  </a:moveTo>
                  <a:lnTo>
                    <a:pt x="1" y="8"/>
                  </a:lnTo>
                  <a:lnTo>
                    <a:pt x="2" y="11"/>
                  </a:lnTo>
                  <a:lnTo>
                    <a:pt x="6" y="16"/>
                  </a:lnTo>
                  <a:lnTo>
                    <a:pt x="7" y="17"/>
                  </a:lnTo>
                  <a:lnTo>
                    <a:pt x="8" y="17"/>
                  </a:lnTo>
                  <a:lnTo>
                    <a:pt x="9" y="16"/>
                  </a:lnTo>
                  <a:lnTo>
                    <a:pt x="8" y="15"/>
                  </a:lnTo>
                  <a:lnTo>
                    <a:pt x="9" y="12"/>
                  </a:lnTo>
                  <a:lnTo>
                    <a:pt x="8" y="11"/>
                  </a:lnTo>
                  <a:lnTo>
                    <a:pt x="7" y="6"/>
                  </a:lnTo>
                  <a:lnTo>
                    <a:pt x="6" y="4"/>
                  </a:lnTo>
                  <a:lnTo>
                    <a:pt x="5" y="2"/>
                  </a:lnTo>
                  <a:lnTo>
                    <a:pt x="3" y="0"/>
                  </a:lnTo>
                  <a:lnTo>
                    <a:pt x="1" y="4"/>
                  </a:lnTo>
                  <a:lnTo>
                    <a:pt x="0" y="6"/>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1" name="Freeform 11"/>
            <p:cNvSpPr>
              <a:spLocks/>
            </p:cNvSpPr>
            <p:nvPr/>
          </p:nvSpPr>
          <p:spPr bwMode="auto">
            <a:xfrm>
              <a:off x="3207165" y="4065701"/>
              <a:ext cx="4282" cy="1577"/>
            </a:xfrm>
            <a:custGeom>
              <a:avLst/>
              <a:gdLst>
                <a:gd name="T0" fmla="*/ 0 w 9"/>
                <a:gd name="T1" fmla="*/ 1732 h 11"/>
                <a:gd name="T2" fmla="*/ 1411 w 9"/>
                <a:gd name="T3" fmla="*/ 866 h 11"/>
                <a:gd name="T4" fmla="*/ 1411 w 9"/>
                <a:gd name="T5" fmla="*/ 0 h 11"/>
                <a:gd name="T6" fmla="*/ 2117 w 9"/>
                <a:gd name="T7" fmla="*/ 577 h 11"/>
                <a:gd name="T8" fmla="*/ 4233 w 9"/>
                <a:gd name="T9" fmla="*/ 866 h 11"/>
                <a:gd name="T10" fmla="*/ 5644 w 9"/>
                <a:gd name="T11" fmla="*/ 1155 h 11"/>
                <a:gd name="T12" fmla="*/ 6350 w 9"/>
                <a:gd name="T13" fmla="*/ 1443 h 11"/>
                <a:gd name="T14" fmla="*/ 6350 w 9"/>
                <a:gd name="T15" fmla="*/ 2309 h 11"/>
                <a:gd name="T16" fmla="*/ 5644 w 9"/>
                <a:gd name="T17" fmla="*/ 2886 h 11"/>
                <a:gd name="T18" fmla="*/ 5644 w 9"/>
                <a:gd name="T19" fmla="*/ 3175 h 11"/>
                <a:gd name="T20" fmla="*/ 2822 w 9"/>
                <a:gd name="T21" fmla="*/ 3175 h 11"/>
                <a:gd name="T22" fmla="*/ 2822 w 9"/>
                <a:gd name="T23" fmla="*/ 2886 h 11"/>
                <a:gd name="T24" fmla="*/ 2117 w 9"/>
                <a:gd name="T25" fmla="*/ 2598 h 11"/>
                <a:gd name="T26" fmla="*/ 706 w 9"/>
                <a:gd name="T27" fmla="*/ 2598 h 11"/>
                <a:gd name="T28" fmla="*/ 0 w 9"/>
                <a:gd name="T29" fmla="*/ 2598 h 11"/>
                <a:gd name="T30" fmla="*/ 0 w 9"/>
                <a:gd name="T31" fmla="*/ 1732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1"/>
                <a:gd name="T50" fmla="*/ 9 w 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1">
                  <a:moveTo>
                    <a:pt x="0" y="6"/>
                  </a:moveTo>
                  <a:lnTo>
                    <a:pt x="2" y="3"/>
                  </a:lnTo>
                  <a:lnTo>
                    <a:pt x="2" y="0"/>
                  </a:lnTo>
                  <a:lnTo>
                    <a:pt x="3" y="2"/>
                  </a:lnTo>
                  <a:lnTo>
                    <a:pt x="6" y="3"/>
                  </a:lnTo>
                  <a:lnTo>
                    <a:pt x="8" y="4"/>
                  </a:lnTo>
                  <a:lnTo>
                    <a:pt x="9" y="5"/>
                  </a:lnTo>
                  <a:lnTo>
                    <a:pt x="9" y="8"/>
                  </a:lnTo>
                  <a:lnTo>
                    <a:pt x="8" y="10"/>
                  </a:lnTo>
                  <a:lnTo>
                    <a:pt x="8" y="11"/>
                  </a:lnTo>
                  <a:lnTo>
                    <a:pt x="4" y="11"/>
                  </a:lnTo>
                  <a:lnTo>
                    <a:pt x="4" y="10"/>
                  </a:lnTo>
                  <a:lnTo>
                    <a:pt x="3" y="9"/>
                  </a:lnTo>
                  <a:lnTo>
                    <a:pt x="1" y="9"/>
                  </a:lnTo>
                  <a:lnTo>
                    <a:pt x="0" y="9"/>
                  </a:lnTo>
                  <a:lnTo>
                    <a:pt x="0" y="6"/>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2" name="Freeform 12"/>
            <p:cNvSpPr>
              <a:spLocks/>
            </p:cNvSpPr>
            <p:nvPr/>
          </p:nvSpPr>
          <p:spPr bwMode="auto">
            <a:xfrm>
              <a:off x="3195391" y="4068855"/>
              <a:ext cx="6423" cy="3154"/>
            </a:xfrm>
            <a:custGeom>
              <a:avLst/>
              <a:gdLst>
                <a:gd name="T0" fmla="*/ 0 w 18"/>
                <a:gd name="T1" fmla="*/ 5443 h 7"/>
                <a:gd name="T2" fmla="*/ 0 w 18"/>
                <a:gd name="T3" fmla="*/ 6350 h 7"/>
                <a:gd name="T4" fmla="*/ 1587 w 18"/>
                <a:gd name="T5" fmla="*/ 6350 h 7"/>
                <a:gd name="T6" fmla="*/ 2646 w 18"/>
                <a:gd name="T7" fmla="*/ 6350 h 7"/>
                <a:gd name="T8" fmla="*/ 4763 w 18"/>
                <a:gd name="T9" fmla="*/ 5443 h 7"/>
                <a:gd name="T10" fmla="*/ 6350 w 18"/>
                <a:gd name="T11" fmla="*/ 3629 h 7"/>
                <a:gd name="T12" fmla="*/ 7937 w 18"/>
                <a:gd name="T13" fmla="*/ 3629 h 7"/>
                <a:gd name="T14" fmla="*/ 9525 w 18"/>
                <a:gd name="T15" fmla="*/ 2721 h 7"/>
                <a:gd name="T16" fmla="*/ 8467 w 18"/>
                <a:gd name="T17" fmla="*/ 907 h 7"/>
                <a:gd name="T18" fmla="*/ 6350 w 18"/>
                <a:gd name="T19" fmla="*/ 0 h 7"/>
                <a:gd name="T20" fmla="*/ 5821 w 18"/>
                <a:gd name="T21" fmla="*/ 0 h 7"/>
                <a:gd name="T22" fmla="*/ 3175 w 18"/>
                <a:gd name="T23" fmla="*/ 907 h 7"/>
                <a:gd name="T24" fmla="*/ 0 w 18"/>
                <a:gd name="T25" fmla="*/ 544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7"/>
                <a:gd name="T41" fmla="*/ 18 w 1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7">
                  <a:moveTo>
                    <a:pt x="0" y="6"/>
                  </a:moveTo>
                  <a:lnTo>
                    <a:pt x="0" y="7"/>
                  </a:lnTo>
                  <a:lnTo>
                    <a:pt x="3" y="7"/>
                  </a:lnTo>
                  <a:lnTo>
                    <a:pt x="5" y="7"/>
                  </a:lnTo>
                  <a:lnTo>
                    <a:pt x="9" y="6"/>
                  </a:lnTo>
                  <a:lnTo>
                    <a:pt x="12" y="4"/>
                  </a:lnTo>
                  <a:lnTo>
                    <a:pt x="15" y="4"/>
                  </a:lnTo>
                  <a:lnTo>
                    <a:pt x="18" y="3"/>
                  </a:lnTo>
                  <a:lnTo>
                    <a:pt x="16" y="1"/>
                  </a:lnTo>
                  <a:lnTo>
                    <a:pt x="12" y="0"/>
                  </a:lnTo>
                  <a:lnTo>
                    <a:pt x="11" y="0"/>
                  </a:lnTo>
                  <a:lnTo>
                    <a:pt x="6" y="1"/>
                  </a:lnTo>
                  <a:lnTo>
                    <a:pt x="0" y="6"/>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3" name="Freeform 13"/>
            <p:cNvSpPr>
              <a:spLocks/>
            </p:cNvSpPr>
            <p:nvPr/>
          </p:nvSpPr>
          <p:spPr bwMode="auto">
            <a:xfrm>
              <a:off x="3209306" y="4087777"/>
              <a:ext cx="2141" cy="1577"/>
            </a:xfrm>
            <a:custGeom>
              <a:avLst/>
              <a:gdLst>
                <a:gd name="T0" fmla="*/ 0 w 10"/>
                <a:gd name="T1" fmla="*/ 2309 h 11"/>
                <a:gd name="T2" fmla="*/ 318 w 10"/>
                <a:gd name="T3" fmla="*/ 1732 h 11"/>
                <a:gd name="T4" fmla="*/ 318 w 10"/>
                <a:gd name="T5" fmla="*/ 866 h 11"/>
                <a:gd name="T6" fmla="*/ 635 w 10"/>
                <a:gd name="T7" fmla="*/ 577 h 11"/>
                <a:gd name="T8" fmla="*/ 1270 w 10"/>
                <a:gd name="T9" fmla="*/ 0 h 11"/>
                <a:gd name="T10" fmla="*/ 1588 w 10"/>
                <a:gd name="T11" fmla="*/ 0 h 11"/>
                <a:gd name="T12" fmla="*/ 1905 w 10"/>
                <a:gd name="T13" fmla="*/ 289 h 11"/>
                <a:gd name="T14" fmla="*/ 1905 w 10"/>
                <a:gd name="T15" fmla="*/ 0 h 11"/>
                <a:gd name="T16" fmla="*/ 2222 w 10"/>
                <a:gd name="T17" fmla="*/ 0 h 11"/>
                <a:gd name="T18" fmla="*/ 2222 w 10"/>
                <a:gd name="T19" fmla="*/ 289 h 11"/>
                <a:gd name="T20" fmla="*/ 2540 w 10"/>
                <a:gd name="T21" fmla="*/ 289 h 11"/>
                <a:gd name="T22" fmla="*/ 3175 w 10"/>
                <a:gd name="T23" fmla="*/ 289 h 11"/>
                <a:gd name="T24" fmla="*/ 2540 w 10"/>
                <a:gd name="T25" fmla="*/ 577 h 11"/>
                <a:gd name="T26" fmla="*/ 2540 w 10"/>
                <a:gd name="T27" fmla="*/ 866 h 11"/>
                <a:gd name="T28" fmla="*/ 2540 w 10"/>
                <a:gd name="T29" fmla="*/ 1443 h 11"/>
                <a:gd name="T30" fmla="*/ 2222 w 10"/>
                <a:gd name="T31" fmla="*/ 1732 h 11"/>
                <a:gd name="T32" fmla="*/ 1905 w 10"/>
                <a:gd name="T33" fmla="*/ 1732 h 11"/>
                <a:gd name="T34" fmla="*/ 1588 w 10"/>
                <a:gd name="T35" fmla="*/ 2020 h 11"/>
                <a:gd name="T36" fmla="*/ 1905 w 10"/>
                <a:gd name="T37" fmla="*/ 2020 h 11"/>
                <a:gd name="T38" fmla="*/ 1905 w 10"/>
                <a:gd name="T39" fmla="*/ 2309 h 11"/>
                <a:gd name="T40" fmla="*/ 1905 w 10"/>
                <a:gd name="T41" fmla="*/ 2598 h 11"/>
                <a:gd name="T42" fmla="*/ 635 w 10"/>
                <a:gd name="T43" fmla="*/ 2598 h 11"/>
                <a:gd name="T44" fmla="*/ 635 w 10"/>
                <a:gd name="T45" fmla="*/ 3175 h 11"/>
                <a:gd name="T46" fmla="*/ 318 w 10"/>
                <a:gd name="T47" fmla="*/ 3175 h 11"/>
                <a:gd name="T48" fmla="*/ 0 w 10"/>
                <a:gd name="T49" fmla="*/ 3175 h 11"/>
                <a:gd name="T50" fmla="*/ 0 w 10"/>
                <a:gd name="T51" fmla="*/ 2309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1"/>
                <a:gd name="T80" fmla="*/ 10 w 10"/>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1">
                  <a:moveTo>
                    <a:pt x="0" y="8"/>
                  </a:moveTo>
                  <a:lnTo>
                    <a:pt x="1" y="6"/>
                  </a:lnTo>
                  <a:lnTo>
                    <a:pt x="1" y="3"/>
                  </a:lnTo>
                  <a:lnTo>
                    <a:pt x="2" y="2"/>
                  </a:lnTo>
                  <a:lnTo>
                    <a:pt x="4" y="0"/>
                  </a:lnTo>
                  <a:lnTo>
                    <a:pt x="5" y="0"/>
                  </a:lnTo>
                  <a:lnTo>
                    <a:pt x="6" y="1"/>
                  </a:lnTo>
                  <a:lnTo>
                    <a:pt x="6" y="0"/>
                  </a:lnTo>
                  <a:lnTo>
                    <a:pt x="7" y="0"/>
                  </a:lnTo>
                  <a:lnTo>
                    <a:pt x="7" y="1"/>
                  </a:lnTo>
                  <a:lnTo>
                    <a:pt x="8" y="1"/>
                  </a:lnTo>
                  <a:lnTo>
                    <a:pt x="10" y="1"/>
                  </a:lnTo>
                  <a:lnTo>
                    <a:pt x="8" y="2"/>
                  </a:lnTo>
                  <a:lnTo>
                    <a:pt x="8" y="3"/>
                  </a:lnTo>
                  <a:lnTo>
                    <a:pt x="8" y="5"/>
                  </a:lnTo>
                  <a:lnTo>
                    <a:pt x="7" y="6"/>
                  </a:lnTo>
                  <a:lnTo>
                    <a:pt x="6" y="6"/>
                  </a:lnTo>
                  <a:lnTo>
                    <a:pt x="5" y="7"/>
                  </a:lnTo>
                  <a:lnTo>
                    <a:pt x="6" y="7"/>
                  </a:lnTo>
                  <a:lnTo>
                    <a:pt x="6" y="8"/>
                  </a:lnTo>
                  <a:lnTo>
                    <a:pt x="6" y="9"/>
                  </a:lnTo>
                  <a:lnTo>
                    <a:pt x="2" y="9"/>
                  </a:lnTo>
                  <a:lnTo>
                    <a:pt x="2" y="11"/>
                  </a:lnTo>
                  <a:lnTo>
                    <a:pt x="1" y="11"/>
                  </a:lnTo>
                  <a:lnTo>
                    <a:pt x="0" y="11"/>
                  </a:lnTo>
                  <a:lnTo>
                    <a:pt x="0" y="8"/>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4" name="Freeform 14"/>
            <p:cNvSpPr>
              <a:spLocks/>
            </p:cNvSpPr>
            <p:nvPr/>
          </p:nvSpPr>
          <p:spPr bwMode="auto">
            <a:xfrm>
              <a:off x="3199673" y="4073585"/>
              <a:ext cx="6423" cy="4730"/>
            </a:xfrm>
            <a:custGeom>
              <a:avLst/>
              <a:gdLst>
                <a:gd name="T0" fmla="*/ 0 w 17"/>
                <a:gd name="T1" fmla="*/ 501 h 19"/>
                <a:gd name="T2" fmla="*/ 0 w 17"/>
                <a:gd name="T3" fmla="*/ 1504 h 19"/>
                <a:gd name="T4" fmla="*/ 3362 w 17"/>
                <a:gd name="T5" fmla="*/ 4512 h 19"/>
                <a:gd name="T6" fmla="*/ 4482 w 17"/>
                <a:gd name="T7" fmla="*/ 5514 h 19"/>
                <a:gd name="T8" fmla="*/ 4482 w 17"/>
                <a:gd name="T9" fmla="*/ 6016 h 19"/>
                <a:gd name="T10" fmla="*/ 5603 w 17"/>
                <a:gd name="T11" fmla="*/ 7520 h 19"/>
                <a:gd name="T12" fmla="*/ 6724 w 17"/>
                <a:gd name="T13" fmla="*/ 8021 h 19"/>
                <a:gd name="T14" fmla="*/ 8965 w 17"/>
                <a:gd name="T15" fmla="*/ 9024 h 19"/>
                <a:gd name="T16" fmla="*/ 8965 w 17"/>
                <a:gd name="T17" fmla="*/ 9525 h 19"/>
                <a:gd name="T18" fmla="*/ 9525 w 17"/>
                <a:gd name="T19" fmla="*/ 9024 h 19"/>
                <a:gd name="T20" fmla="*/ 7844 w 17"/>
                <a:gd name="T21" fmla="*/ 7520 h 19"/>
                <a:gd name="T22" fmla="*/ 6724 w 17"/>
                <a:gd name="T23" fmla="*/ 6016 h 19"/>
                <a:gd name="T24" fmla="*/ 6163 w 17"/>
                <a:gd name="T25" fmla="*/ 5013 h 19"/>
                <a:gd name="T26" fmla="*/ 5603 w 17"/>
                <a:gd name="T27" fmla="*/ 4512 h 19"/>
                <a:gd name="T28" fmla="*/ 3362 w 17"/>
                <a:gd name="T29" fmla="*/ 3008 h 19"/>
                <a:gd name="T30" fmla="*/ 2241 w 17"/>
                <a:gd name="T31" fmla="*/ 2005 h 19"/>
                <a:gd name="T32" fmla="*/ 0 w 17"/>
                <a:gd name="T33" fmla="*/ 0 h 19"/>
                <a:gd name="T34" fmla="*/ 0 w 17"/>
                <a:gd name="T35" fmla="*/ 501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9"/>
                <a:gd name="T56" fmla="*/ 17 w 17"/>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9">
                  <a:moveTo>
                    <a:pt x="0" y="1"/>
                  </a:moveTo>
                  <a:lnTo>
                    <a:pt x="0" y="3"/>
                  </a:lnTo>
                  <a:lnTo>
                    <a:pt x="6" y="9"/>
                  </a:lnTo>
                  <a:lnTo>
                    <a:pt x="8" y="11"/>
                  </a:lnTo>
                  <a:lnTo>
                    <a:pt x="8" y="12"/>
                  </a:lnTo>
                  <a:lnTo>
                    <a:pt x="10" y="15"/>
                  </a:lnTo>
                  <a:lnTo>
                    <a:pt x="12" y="16"/>
                  </a:lnTo>
                  <a:lnTo>
                    <a:pt x="16" y="18"/>
                  </a:lnTo>
                  <a:lnTo>
                    <a:pt x="16" y="19"/>
                  </a:lnTo>
                  <a:lnTo>
                    <a:pt x="17" y="18"/>
                  </a:lnTo>
                  <a:lnTo>
                    <a:pt x="14" y="15"/>
                  </a:lnTo>
                  <a:lnTo>
                    <a:pt x="12" y="12"/>
                  </a:lnTo>
                  <a:lnTo>
                    <a:pt x="11" y="10"/>
                  </a:lnTo>
                  <a:lnTo>
                    <a:pt x="10" y="9"/>
                  </a:lnTo>
                  <a:lnTo>
                    <a:pt x="6" y="6"/>
                  </a:lnTo>
                  <a:lnTo>
                    <a:pt x="4" y="4"/>
                  </a:lnTo>
                  <a:lnTo>
                    <a:pt x="0" y="0"/>
                  </a:lnTo>
                  <a:lnTo>
                    <a:pt x="0" y="1"/>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5" name="Freeform 15"/>
            <p:cNvSpPr>
              <a:spLocks/>
            </p:cNvSpPr>
            <p:nvPr/>
          </p:nvSpPr>
          <p:spPr bwMode="auto">
            <a:xfrm>
              <a:off x="3197532" y="4057029"/>
              <a:ext cx="3211" cy="3154"/>
            </a:xfrm>
            <a:custGeom>
              <a:avLst/>
              <a:gdLst>
                <a:gd name="T0" fmla="*/ 0 w 4"/>
                <a:gd name="T1" fmla="*/ 3464 h 11"/>
                <a:gd name="T2" fmla="*/ 1191 w 4"/>
                <a:gd name="T3" fmla="*/ 2309 h 11"/>
                <a:gd name="T4" fmla="*/ 2381 w 4"/>
                <a:gd name="T5" fmla="*/ 577 h 11"/>
                <a:gd name="T6" fmla="*/ 2381 w 4"/>
                <a:gd name="T7" fmla="*/ 0 h 11"/>
                <a:gd name="T8" fmla="*/ 3571 w 4"/>
                <a:gd name="T9" fmla="*/ 0 h 11"/>
                <a:gd name="T10" fmla="*/ 3571 w 4"/>
                <a:gd name="T11" fmla="*/ 577 h 11"/>
                <a:gd name="T12" fmla="*/ 4762 w 4"/>
                <a:gd name="T13" fmla="*/ 1155 h 11"/>
                <a:gd name="T14" fmla="*/ 3571 w 4"/>
                <a:gd name="T15" fmla="*/ 2886 h 11"/>
                <a:gd name="T16" fmla="*/ 2381 w 4"/>
                <a:gd name="T17" fmla="*/ 4041 h 11"/>
                <a:gd name="T18" fmla="*/ 1191 w 4"/>
                <a:gd name="T19" fmla="*/ 5773 h 11"/>
                <a:gd name="T20" fmla="*/ 1191 w 4"/>
                <a:gd name="T21" fmla="*/ 6350 h 11"/>
                <a:gd name="T22" fmla="*/ 0 w 4"/>
                <a:gd name="T23" fmla="*/ 5773 h 11"/>
                <a:gd name="T24" fmla="*/ 0 w 4"/>
                <a:gd name="T25" fmla="*/ 346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1"/>
                <a:gd name="T41" fmla="*/ 4 w 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1">
                  <a:moveTo>
                    <a:pt x="0" y="6"/>
                  </a:moveTo>
                  <a:lnTo>
                    <a:pt x="1" y="4"/>
                  </a:lnTo>
                  <a:lnTo>
                    <a:pt x="2" y="1"/>
                  </a:lnTo>
                  <a:lnTo>
                    <a:pt x="2" y="0"/>
                  </a:lnTo>
                  <a:lnTo>
                    <a:pt x="3" y="0"/>
                  </a:lnTo>
                  <a:lnTo>
                    <a:pt x="3" y="1"/>
                  </a:lnTo>
                  <a:lnTo>
                    <a:pt x="4" y="2"/>
                  </a:lnTo>
                  <a:lnTo>
                    <a:pt x="3" y="5"/>
                  </a:lnTo>
                  <a:lnTo>
                    <a:pt x="2" y="7"/>
                  </a:lnTo>
                  <a:lnTo>
                    <a:pt x="1" y="10"/>
                  </a:lnTo>
                  <a:lnTo>
                    <a:pt x="1" y="11"/>
                  </a:lnTo>
                  <a:lnTo>
                    <a:pt x="0" y="10"/>
                  </a:lnTo>
                  <a:lnTo>
                    <a:pt x="0" y="6"/>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6" name="Freeform 16"/>
            <p:cNvSpPr>
              <a:spLocks/>
            </p:cNvSpPr>
            <p:nvPr/>
          </p:nvSpPr>
          <p:spPr bwMode="auto">
            <a:xfrm>
              <a:off x="3203954" y="4063336"/>
              <a:ext cx="2141" cy="2365"/>
            </a:xfrm>
            <a:custGeom>
              <a:avLst/>
              <a:gdLst>
                <a:gd name="T0" fmla="*/ 0 w 5"/>
                <a:gd name="T1" fmla="*/ 595 h 8"/>
                <a:gd name="T2" fmla="*/ 0 w 5"/>
                <a:gd name="T3" fmla="*/ 1191 h 8"/>
                <a:gd name="T4" fmla="*/ 635 w 5"/>
                <a:gd name="T5" fmla="*/ 3571 h 8"/>
                <a:gd name="T6" fmla="*/ 1905 w 5"/>
                <a:gd name="T7" fmla="*/ 4167 h 8"/>
                <a:gd name="T8" fmla="*/ 2540 w 5"/>
                <a:gd name="T9" fmla="*/ 4167 h 8"/>
                <a:gd name="T10" fmla="*/ 3175 w 5"/>
                <a:gd name="T11" fmla="*/ 4762 h 8"/>
                <a:gd name="T12" fmla="*/ 3175 w 5"/>
                <a:gd name="T13" fmla="*/ 4167 h 8"/>
                <a:gd name="T14" fmla="*/ 2540 w 5"/>
                <a:gd name="T15" fmla="*/ 2976 h 8"/>
                <a:gd name="T16" fmla="*/ 1905 w 5"/>
                <a:gd name="T17" fmla="*/ 1786 h 8"/>
                <a:gd name="T18" fmla="*/ 635 w 5"/>
                <a:gd name="T19" fmla="*/ 595 h 8"/>
                <a:gd name="T20" fmla="*/ 0 w 5"/>
                <a:gd name="T21" fmla="*/ 0 h 8"/>
                <a:gd name="T22" fmla="*/ 0 w 5"/>
                <a:gd name="T23" fmla="*/ 59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0" y="1"/>
                  </a:moveTo>
                  <a:lnTo>
                    <a:pt x="0" y="2"/>
                  </a:lnTo>
                  <a:lnTo>
                    <a:pt x="1" y="6"/>
                  </a:lnTo>
                  <a:lnTo>
                    <a:pt x="3" y="7"/>
                  </a:lnTo>
                  <a:lnTo>
                    <a:pt x="4" y="7"/>
                  </a:lnTo>
                  <a:lnTo>
                    <a:pt x="5" y="8"/>
                  </a:lnTo>
                  <a:lnTo>
                    <a:pt x="5" y="7"/>
                  </a:lnTo>
                  <a:lnTo>
                    <a:pt x="4" y="5"/>
                  </a:lnTo>
                  <a:lnTo>
                    <a:pt x="3" y="3"/>
                  </a:lnTo>
                  <a:lnTo>
                    <a:pt x="1" y="1"/>
                  </a:lnTo>
                  <a:lnTo>
                    <a:pt x="0" y="0"/>
                  </a:lnTo>
                  <a:lnTo>
                    <a:pt x="0" y="1"/>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7" name="Freeform 17"/>
            <p:cNvSpPr>
              <a:spLocks/>
            </p:cNvSpPr>
            <p:nvPr/>
          </p:nvSpPr>
          <p:spPr bwMode="auto">
            <a:xfrm>
              <a:off x="3203954" y="4080681"/>
              <a:ext cx="2141" cy="788"/>
            </a:xfrm>
            <a:custGeom>
              <a:avLst/>
              <a:gdLst>
                <a:gd name="T0" fmla="*/ 0 w 6"/>
                <a:gd name="T1" fmla="*/ 0 h 5"/>
                <a:gd name="T2" fmla="*/ 529 w 6"/>
                <a:gd name="T3" fmla="*/ 635 h 5"/>
                <a:gd name="T4" fmla="*/ 1588 w 6"/>
                <a:gd name="T5" fmla="*/ 1587 h 5"/>
                <a:gd name="T6" fmla="*/ 2646 w 6"/>
                <a:gd name="T7" fmla="*/ 1270 h 5"/>
                <a:gd name="T8" fmla="*/ 3175 w 6"/>
                <a:gd name="T9" fmla="*/ 952 h 5"/>
                <a:gd name="T10" fmla="*/ 3175 w 6"/>
                <a:gd name="T11" fmla="*/ 635 h 5"/>
                <a:gd name="T12" fmla="*/ 1588 w 6"/>
                <a:gd name="T13" fmla="*/ 0 h 5"/>
                <a:gd name="T14" fmla="*/ 529 w 6"/>
                <a:gd name="T15" fmla="*/ 0 h 5"/>
                <a:gd name="T16" fmla="*/ 0 w 6"/>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
                <a:gd name="T29" fmla="*/ 6 w 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
                  <a:moveTo>
                    <a:pt x="0" y="0"/>
                  </a:moveTo>
                  <a:lnTo>
                    <a:pt x="1" y="2"/>
                  </a:lnTo>
                  <a:lnTo>
                    <a:pt x="3" y="5"/>
                  </a:lnTo>
                  <a:lnTo>
                    <a:pt x="5" y="4"/>
                  </a:lnTo>
                  <a:lnTo>
                    <a:pt x="6" y="3"/>
                  </a:lnTo>
                  <a:lnTo>
                    <a:pt x="6" y="2"/>
                  </a:lnTo>
                  <a:lnTo>
                    <a:pt x="3" y="0"/>
                  </a:lnTo>
                  <a:lnTo>
                    <a:pt x="1" y="0"/>
                  </a:lnTo>
                  <a:lnTo>
                    <a:pt x="0" y="0"/>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8" name="Freeform 18"/>
            <p:cNvSpPr>
              <a:spLocks/>
            </p:cNvSpPr>
            <p:nvPr/>
          </p:nvSpPr>
          <p:spPr bwMode="auto">
            <a:xfrm>
              <a:off x="3200743" y="4063336"/>
              <a:ext cx="3212" cy="2365"/>
            </a:xfrm>
            <a:custGeom>
              <a:avLst/>
              <a:gdLst>
                <a:gd name="T0" fmla="*/ 0 w 7"/>
                <a:gd name="T1" fmla="*/ 3175 h 6"/>
                <a:gd name="T2" fmla="*/ 2722 w 7"/>
                <a:gd name="T3" fmla="*/ 4762 h 6"/>
                <a:gd name="T4" fmla="*/ 4763 w 7"/>
                <a:gd name="T5" fmla="*/ 4762 h 6"/>
                <a:gd name="T6" fmla="*/ 4763 w 7"/>
                <a:gd name="T7" fmla="*/ 3968 h 6"/>
                <a:gd name="T8" fmla="*/ 2041 w 7"/>
                <a:gd name="T9" fmla="*/ 3175 h 6"/>
                <a:gd name="T10" fmla="*/ 680 w 7"/>
                <a:gd name="T11" fmla="*/ 0 h 6"/>
                <a:gd name="T12" fmla="*/ 0 w 7"/>
                <a:gd name="T13" fmla="*/ 1587 h 6"/>
                <a:gd name="T14" fmla="*/ 0 w 7"/>
                <a:gd name="T15" fmla="*/ 3175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0" y="4"/>
                  </a:moveTo>
                  <a:lnTo>
                    <a:pt x="4" y="6"/>
                  </a:lnTo>
                  <a:lnTo>
                    <a:pt x="7" y="6"/>
                  </a:lnTo>
                  <a:lnTo>
                    <a:pt x="7" y="5"/>
                  </a:lnTo>
                  <a:lnTo>
                    <a:pt x="3" y="4"/>
                  </a:lnTo>
                  <a:lnTo>
                    <a:pt x="1" y="0"/>
                  </a:lnTo>
                  <a:lnTo>
                    <a:pt x="0" y="2"/>
                  </a:lnTo>
                  <a:lnTo>
                    <a:pt x="0" y="4"/>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49" name="Freeform 19"/>
            <p:cNvSpPr>
              <a:spLocks/>
            </p:cNvSpPr>
            <p:nvPr/>
          </p:nvSpPr>
          <p:spPr bwMode="auto">
            <a:xfrm>
              <a:off x="3203954" y="4102757"/>
              <a:ext cx="2141" cy="788"/>
            </a:xfrm>
            <a:custGeom>
              <a:avLst/>
              <a:gdLst>
                <a:gd name="T0" fmla="*/ 0 w 6"/>
                <a:gd name="T1" fmla="*/ 1058 h 3"/>
                <a:gd name="T2" fmla="*/ 529 w 6"/>
                <a:gd name="T3" fmla="*/ 1058 h 3"/>
                <a:gd name="T4" fmla="*/ 1058 w 6"/>
                <a:gd name="T5" fmla="*/ 1587 h 3"/>
                <a:gd name="T6" fmla="*/ 3175 w 6"/>
                <a:gd name="T7" fmla="*/ 1058 h 3"/>
                <a:gd name="T8" fmla="*/ 1058 w 6"/>
                <a:gd name="T9" fmla="*/ 0 h 3"/>
                <a:gd name="T10" fmla="*/ 529 w 6"/>
                <a:gd name="T11" fmla="*/ 0 h 3"/>
                <a:gd name="T12" fmla="*/ 0 w 6"/>
                <a:gd name="T13" fmla="*/ 0 h 3"/>
                <a:gd name="T14" fmla="*/ 0 w 6"/>
                <a:gd name="T15" fmla="*/ 1058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2"/>
                  </a:moveTo>
                  <a:lnTo>
                    <a:pt x="1" y="2"/>
                  </a:lnTo>
                  <a:lnTo>
                    <a:pt x="2" y="3"/>
                  </a:lnTo>
                  <a:lnTo>
                    <a:pt x="6" y="2"/>
                  </a:lnTo>
                  <a:lnTo>
                    <a:pt x="2" y="0"/>
                  </a:lnTo>
                  <a:lnTo>
                    <a:pt x="1" y="0"/>
                  </a:lnTo>
                  <a:lnTo>
                    <a:pt x="0" y="0"/>
                  </a:lnTo>
                  <a:lnTo>
                    <a:pt x="0" y="2"/>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0" name="Freeform 20"/>
            <p:cNvSpPr>
              <a:spLocks/>
            </p:cNvSpPr>
            <p:nvPr/>
          </p:nvSpPr>
          <p:spPr bwMode="auto">
            <a:xfrm>
              <a:off x="3201814" y="4063336"/>
              <a:ext cx="1070" cy="788"/>
            </a:xfrm>
            <a:custGeom>
              <a:avLst/>
              <a:gdLst>
                <a:gd name="T0" fmla="*/ 0 w 5"/>
                <a:gd name="T1" fmla="*/ 265 h 6"/>
                <a:gd name="T2" fmla="*/ 317 w 5"/>
                <a:gd name="T3" fmla="*/ 529 h 6"/>
                <a:gd name="T4" fmla="*/ 952 w 5"/>
                <a:gd name="T5" fmla="*/ 1323 h 6"/>
                <a:gd name="T6" fmla="*/ 1587 w 5"/>
                <a:gd name="T7" fmla="*/ 1587 h 6"/>
                <a:gd name="T8" fmla="*/ 1587 w 5"/>
                <a:gd name="T9" fmla="*/ 1323 h 6"/>
                <a:gd name="T10" fmla="*/ 952 w 5"/>
                <a:gd name="T11" fmla="*/ 1058 h 6"/>
                <a:gd name="T12" fmla="*/ 317 w 5"/>
                <a:gd name="T13" fmla="*/ 265 h 6"/>
                <a:gd name="T14" fmla="*/ 0 w 5"/>
                <a:gd name="T15" fmla="*/ 0 h 6"/>
                <a:gd name="T16" fmla="*/ 0 w 5"/>
                <a:gd name="T17" fmla="*/ 26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0" y="1"/>
                  </a:moveTo>
                  <a:lnTo>
                    <a:pt x="1" y="2"/>
                  </a:lnTo>
                  <a:lnTo>
                    <a:pt x="3" y="5"/>
                  </a:lnTo>
                  <a:lnTo>
                    <a:pt x="5" y="6"/>
                  </a:lnTo>
                  <a:lnTo>
                    <a:pt x="5" y="5"/>
                  </a:lnTo>
                  <a:lnTo>
                    <a:pt x="3" y="4"/>
                  </a:lnTo>
                  <a:lnTo>
                    <a:pt x="1" y="1"/>
                  </a:lnTo>
                  <a:lnTo>
                    <a:pt x="0" y="0"/>
                  </a:lnTo>
                  <a:lnTo>
                    <a:pt x="0" y="1"/>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1" name="Freeform 21"/>
            <p:cNvSpPr>
              <a:spLocks/>
            </p:cNvSpPr>
            <p:nvPr/>
          </p:nvSpPr>
          <p:spPr bwMode="auto">
            <a:xfrm>
              <a:off x="3229645" y="4080681"/>
              <a:ext cx="35324" cy="16556"/>
            </a:xfrm>
            <a:custGeom>
              <a:avLst/>
              <a:gdLst>
                <a:gd name="T0" fmla="*/ 4149 w 101"/>
                <a:gd name="T1" fmla="*/ 15461 h 69"/>
                <a:gd name="T2" fmla="*/ 7780 w 101"/>
                <a:gd name="T3" fmla="*/ 10629 h 69"/>
                <a:gd name="T4" fmla="*/ 10374 w 101"/>
                <a:gd name="T5" fmla="*/ 10629 h 69"/>
                <a:gd name="T6" fmla="*/ 12967 w 101"/>
                <a:gd name="T7" fmla="*/ 12562 h 69"/>
                <a:gd name="T8" fmla="*/ 12448 w 101"/>
                <a:gd name="T9" fmla="*/ 10146 h 69"/>
                <a:gd name="T10" fmla="*/ 13486 w 101"/>
                <a:gd name="T11" fmla="*/ 7247 h 69"/>
                <a:gd name="T12" fmla="*/ 34233 w 101"/>
                <a:gd name="T13" fmla="*/ 0 h 69"/>
                <a:gd name="T14" fmla="*/ 32158 w 101"/>
                <a:gd name="T15" fmla="*/ 3865 h 69"/>
                <a:gd name="T16" fmla="*/ 36827 w 101"/>
                <a:gd name="T17" fmla="*/ 1449 h 69"/>
                <a:gd name="T18" fmla="*/ 36827 w 101"/>
                <a:gd name="T19" fmla="*/ 3865 h 69"/>
                <a:gd name="T20" fmla="*/ 38383 w 101"/>
                <a:gd name="T21" fmla="*/ 5315 h 69"/>
                <a:gd name="T22" fmla="*/ 40457 w 101"/>
                <a:gd name="T23" fmla="*/ 6764 h 69"/>
                <a:gd name="T24" fmla="*/ 42532 w 101"/>
                <a:gd name="T25" fmla="*/ 7730 h 69"/>
                <a:gd name="T26" fmla="*/ 36827 w 101"/>
                <a:gd name="T27" fmla="*/ 10629 h 69"/>
                <a:gd name="T28" fmla="*/ 39420 w 101"/>
                <a:gd name="T29" fmla="*/ 7730 h 69"/>
                <a:gd name="T30" fmla="*/ 34233 w 101"/>
                <a:gd name="T31" fmla="*/ 9663 h 69"/>
                <a:gd name="T32" fmla="*/ 32158 w 101"/>
                <a:gd name="T33" fmla="*/ 11112 h 69"/>
                <a:gd name="T34" fmla="*/ 30602 w 101"/>
                <a:gd name="T35" fmla="*/ 12079 h 69"/>
                <a:gd name="T36" fmla="*/ 28528 w 101"/>
                <a:gd name="T37" fmla="*/ 13528 h 69"/>
                <a:gd name="T38" fmla="*/ 32158 w 101"/>
                <a:gd name="T39" fmla="*/ 16910 h 69"/>
                <a:gd name="T40" fmla="*/ 31121 w 101"/>
                <a:gd name="T41" fmla="*/ 19809 h 69"/>
                <a:gd name="T42" fmla="*/ 34752 w 101"/>
                <a:gd name="T43" fmla="*/ 14977 h 69"/>
                <a:gd name="T44" fmla="*/ 37864 w 101"/>
                <a:gd name="T45" fmla="*/ 15461 h 69"/>
                <a:gd name="T46" fmla="*/ 39420 w 101"/>
                <a:gd name="T47" fmla="*/ 13045 h 69"/>
                <a:gd name="T48" fmla="*/ 40457 w 101"/>
                <a:gd name="T49" fmla="*/ 12079 h 69"/>
                <a:gd name="T50" fmla="*/ 43569 w 101"/>
                <a:gd name="T51" fmla="*/ 9180 h 69"/>
                <a:gd name="T52" fmla="*/ 45644 w 101"/>
                <a:gd name="T53" fmla="*/ 13045 h 69"/>
                <a:gd name="T54" fmla="*/ 46681 w 101"/>
                <a:gd name="T55" fmla="*/ 13045 h 69"/>
                <a:gd name="T56" fmla="*/ 47719 w 101"/>
                <a:gd name="T57" fmla="*/ 12562 h 69"/>
                <a:gd name="T58" fmla="*/ 51868 w 101"/>
                <a:gd name="T59" fmla="*/ 14011 h 69"/>
                <a:gd name="T60" fmla="*/ 50312 w 101"/>
                <a:gd name="T61" fmla="*/ 15461 h 69"/>
                <a:gd name="T62" fmla="*/ 50831 w 101"/>
                <a:gd name="T63" fmla="*/ 19326 h 69"/>
                <a:gd name="T64" fmla="*/ 48756 w 101"/>
                <a:gd name="T65" fmla="*/ 21258 h 69"/>
                <a:gd name="T66" fmla="*/ 46163 w 101"/>
                <a:gd name="T67" fmla="*/ 19809 h 69"/>
                <a:gd name="T68" fmla="*/ 42532 w 101"/>
                <a:gd name="T69" fmla="*/ 18843 h 69"/>
                <a:gd name="T70" fmla="*/ 39420 w 101"/>
                <a:gd name="T71" fmla="*/ 18360 h 69"/>
                <a:gd name="T72" fmla="*/ 38383 w 101"/>
                <a:gd name="T73" fmla="*/ 22708 h 69"/>
                <a:gd name="T74" fmla="*/ 35789 w 101"/>
                <a:gd name="T75" fmla="*/ 22225 h 69"/>
                <a:gd name="T76" fmla="*/ 38383 w 101"/>
                <a:gd name="T77" fmla="*/ 25607 h 69"/>
                <a:gd name="T78" fmla="*/ 42532 w 101"/>
                <a:gd name="T79" fmla="*/ 27539 h 69"/>
                <a:gd name="T80" fmla="*/ 40976 w 101"/>
                <a:gd name="T81" fmla="*/ 29955 h 69"/>
                <a:gd name="T82" fmla="*/ 42532 w 101"/>
                <a:gd name="T83" fmla="*/ 32371 h 69"/>
                <a:gd name="T84" fmla="*/ 39939 w 101"/>
                <a:gd name="T85" fmla="*/ 32371 h 69"/>
                <a:gd name="T86" fmla="*/ 37864 w 101"/>
                <a:gd name="T87" fmla="*/ 27539 h 69"/>
                <a:gd name="T88" fmla="*/ 36827 w 101"/>
                <a:gd name="T89" fmla="*/ 28506 h 69"/>
                <a:gd name="T90" fmla="*/ 32677 w 101"/>
                <a:gd name="T91" fmla="*/ 28022 h 69"/>
                <a:gd name="T92" fmla="*/ 32158 w 101"/>
                <a:gd name="T93" fmla="*/ 28022 h 69"/>
                <a:gd name="T94" fmla="*/ 29046 w 101"/>
                <a:gd name="T95" fmla="*/ 28022 h 69"/>
                <a:gd name="T96" fmla="*/ 28009 w 101"/>
                <a:gd name="T97" fmla="*/ 27539 h 69"/>
                <a:gd name="T98" fmla="*/ 22822 w 101"/>
                <a:gd name="T99" fmla="*/ 24640 h 69"/>
                <a:gd name="T100" fmla="*/ 21785 w 101"/>
                <a:gd name="T101" fmla="*/ 22708 h 69"/>
                <a:gd name="T102" fmla="*/ 18154 w 101"/>
                <a:gd name="T103" fmla="*/ 22225 h 69"/>
                <a:gd name="T104" fmla="*/ 12448 w 101"/>
                <a:gd name="T105" fmla="*/ 23674 h 69"/>
                <a:gd name="T106" fmla="*/ 9336 w 101"/>
                <a:gd name="T107" fmla="*/ 21258 h 69"/>
                <a:gd name="T108" fmla="*/ 6224 w 101"/>
                <a:gd name="T109" fmla="*/ 19809 h 69"/>
                <a:gd name="T110" fmla="*/ 1037 w 101"/>
                <a:gd name="T111" fmla="*/ 21258 h 69"/>
                <a:gd name="T112" fmla="*/ 0 w 101"/>
                <a:gd name="T113" fmla="*/ 18360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1"/>
                <a:gd name="T172" fmla="*/ 0 h 69"/>
                <a:gd name="T173" fmla="*/ 101 w 101"/>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1" h="69">
                  <a:moveTo>
                    <a:pt x="0" y="38"/>
                  </a:moveTo>
                  <a:lnTo>
                    <a:pt x="0" y="37"/>
                  </a:lnTo>
                  <a:lnTo>
                    <a:pt x="2" y="34"/>
                  </a:lnTo>
                  <a:lnTo>
                    <a:pt x="6" y="34"/>
                  </a:lnTo>
                  <a:lnTo>
                    <a:pt x="6" y="33"/>
                  </a:lnTo>
                  <a:lnTo>
                    <a:pt x="8" y="32"/>
                  </a:lnTo>
                  <a:lnTo>
                    <a:pt x="8" y="29"/>
                  </a:lnTo>
                  <a:lnTo>
                    <a:pt x="11" y="28"/>
                  </a:lnTo>
                  <a:lnTo>
                    <a:pt x="13" y="27"/>
                  </a:lnTo>
                  <a:lnTo>
                    <a:pt x="14" y="26"/>
                  </a:lnTo>
                  <a:lnTo>
                    <a:pt x="14" y="23"/>
                  </a:lnTo>
                  <a:lnTo>
                    <a:pt x="15" y="22"/>
                  </a:lnTo>
                  <a:lnTo>
                    <a:pt x="18" y="21"/>
                  </a:lnTo>
                  <a:lnTo>
                    <a:pt x="18" y="20"/>
                  </a:lnTo>
                  <a:lnTo>
                    <a:pt x="19" y="20"/>
                  </a:lnTo>
                  <a:lnTo>
                    <a:pt x="19" y="21"/>
                  </a:lnTo>
                  <a:lnTo>
                    <a:pt x="20" y="20"/>
                  </a:lnTo>
                  <a:lnTo>
                    <a:pt x="20" y="22"/>
                  </a:lnTo>
                  <a:lnTo>
                    <a:pt x="23" y="22"/>
                  </a:lnTo>
                  <a:lnTo>
                    <a:pt x="23" y="25"/>
                  </a:lnTo>
                  <a:lnTo>
                    <a:pt x="24" y="26"/>
                  </a:lnTo>
                  <a:lnTo>
                    <a:pt x="23" y="27"/>
                  </a:lnTo>
                  <a:lnTo>
                    <a:pt x="24" y="27"/>
                  </a:lnTo>
                  <a:lnTo>
                    <a:pt x="25" y="26"/>
                  </a:lnTo>
                  <a:lnTo>
                    <a:pt x="27" y="26"/>
                  </a:lnTo>
                  <a:lnTo>
                    <a:pt x="25" y="26"/>
                  </a:lnTo>
                  <a:lnTo>
                    <a:pt x="24" y="25"/>
                  </a:lnTo>
                  <a:lnTo>
                    <a:pt x="24" y="23"/>
                  </a:lnTo>
                  <a:lnTo>
                    <a:pt x="24" y="22"/>
                  </a:lnTo>
                  <a:lnTo>
                    <a:pt x="24" y="21"/>
                  </a:lnTo>
                  <a:lnTo>
                    <a:pt x="25" y="21"/>
                  </a:lnTo>
                  <a:lnTo>
                    <a:pt x="24" y="20"/>
                  </a:lnTo>
                  <a:lnTo>
                    <a:pt x="24" y="19"/>
                  </a:lnTo>
                  <a:lnTo>
                    <a:pt x="24" y="17"/>
                  </a:lnTo>
                  <a:lnTo>
                    <a:pt x="26" y="17"/>
                  </a:lnTo>
                  <a:lnTo>
                    <a:pt x="26" y="15"/>
                  </a:lnTo>
                  <a:lnTo>
                    <a:pt x="27" y="15"/>
                  </a:lnTo>
                  <a:lnTo>
                    <a:pt x="29" y="15"/>
                  </a:lnTo>
                  <a:lnTo>
                    <a:pt x="26" y="14"/>
                  </a:lnTo>
                  <a:lnTo>
                    <a:pt x="32" y="6"/>
                  </a:lnTo>
                  <a:lnTo>
                    <a:pt x="50" y="0"/>
                  </a:lnTo>
                  <a:lnTo>
                    <a:pt x="66" y="0"/>
                  </a:lnTo>
                  <a:lnTo>
                    <a:pt x="63" y="4"/>
                  </a:lnTo>
                  <a:lnTo>
                    <a:pt x="63" y="5"/>
                  </a:lnTo>
                  <a:lnTo>
                    <a:pt x="61" y="6"/>
                  </a:lnTo>
                  <a:lnTo>
                    <a:pt x="60" y="8"/>
                  </a:lnTo>
                  <a:lnTo>
                    <a:pt x="61" y="8"/>
                  </a:lnTo>
                  <a:lnTo>
                    <a:pt x="62" y="8"/>
                  </a:lnTo>
                  <a:lnTo>
                    <a:pt x="63" y="8"/>
                  </a:lnTo>
                  <a:lnTo>
                    <a:pt x="65" y="6"/>
                  </a:lnTo>
                  <a:lnTo>
                    <a:pt x="67" y="4"/>
                  </a:lnTo>
                  <a:lnTo>
                    <a:pt x="68" y="4"/>
                  </a:lnTo>
                  <a:lnTo>
                    <a:pt x="69" y="3"/>
                  </a:lnTo>
                  <a:lnTo>
                    <a:pt x="71" y="3"/>
                  </a:lnTo>
                  <a:lnTo>
                    <a:pt x="71" y="4"/>
                  </a:lnTo>
                  <a:lnTo>
                    <a:pt x="69" y="4"/>
                  </a:lnTo>
                  <a:lnTo>
                    <a:pt x="71" y="5"/>
                  </a:lnTo>
                  <a:lnTo>
                    <a:pt x="72" y="5"/>
                  </a:lnTo>
                  <a:lnTo>
                    <a:pt x="72" y="6"/>
                  </a:lnTo>
                  <a:lnTo>
                    <a:pt x="71" y="8"/>
                  </a:lnTo>
                  <a:lnTo>
                    <a:pt x="71" y="9"/>
                  </a:lnTo>
                  <a:lnTo>
                    <a:pt x="72" y="9"/>
                  </a:lnTo>
                  <a:lnTo>
                    <a:pt x="73" y="9"/>
                  </a:lnTo>
                  <a:lnTo>
                    <a:pt x="74" y="8"/>
                  </a:lnTo>
                  <a:lnTo>
                    <a:pt x="76" y="9"/>
                  </a:lnTo>
                  <a:lnTo>
                    <a:pt x="74" y="11"/>
                  </a:lnTo>
                  <a:lnTo>
                    <a:pt x="73" y="10"/>
                  </a:lnTo>
                  <a:lnTo>
                    <a:pt x="73" y="11"/>
                  </a:lnTo>
                  <a:lnTo>
                    <a:pt x="73" y="12"/>
                  </a:lnTo>
                  <a:lnTo>
                    <a:pt x="76" y="12"/>
                  </a:lnTo>
                  <a:lnTo>
                    <a:pt x="77" y="12"/>
                  </a:lnTo>
                  <a:lnTo>
                    <a:pt x="78" y="14"/>
                  </a:lnTo>
                  <a:lnTo>
                    <a:pt x="79" y="14"/>
                  </a:lnTo>
                  <a:lnTo>
                    <a:pt x="82" y="14"/>
                  </a:lnTo>
                  <a:lnTo>
                    <a:pt x="86" y="11"/>
                  </a:lnTo>
                  <a:lnTo>
                    <a:pt x="84" y="14"/>
                  </a:lnTo>
                  <a:lnTo>
                    <a:pt x="83" y="16"/>
                  </a:lnTo>
                  <a:lnTo>
                    <a:pt x="82" y="16"/>
                  </a:lnTo>
                  <a:lnTo>
                    <a:pt x="79" y="19"/>
                  </a:lnTo>
                  <a:lnTo>
                    <a:pt x="79" y="20"/>
                  </a:lnTo>
                  <a:lnTo>
                    <a:pt x="74" y="21"/>
                  </a:lnTo>
                  <a:lnTo>
                    <a:pt x="73" y="22"/>
                  </a:lnTo>
                  <a:lnTo>
                    <a:pt x="71" y="23"/>
                  </a:lnTo>
                  <a:lnTo>
                    <a:pt x="71" y="22"/>
                  </a:lnTo>
                  <a:lnTo>
                    <a:pt x="71" y="21"/>
                  </a:lnTo>
                  <a:lnTo>
                    <a:pt x="72" y="20"/>
                  </a:lnTo>
                  <a:lnTo>
                    <a:pt x="74" y="20"/>
                  </a:lnTo>
                  <a:lnTo>
                    <a:pt x="76" y="19"/>
                  </a:lnTo>
                  <a:lnTo>
                    <a:pt x="76" y="17"/>
                  </a:lnTo>
                  <a:lnTo>
                    <a:pt x="76" y="16"/>
                  </a:lnTo>
                  <a:lnTo>
                    <a:pt x="74" y="16"/>
                  </a:lnTo>
                  <a:lnTo>
                    <a:pt x="71" y="17"/>
                  </a:lnTo>
                  <a:lnTo>
                    <a:pt x="69" y="17"/>
                  </a:lnTo>
                  <a:lnTo>
                    <a:pt x="68" y="16"/>
                  </a:lnTo>
                  <a:lnTo>
                    <a:pt x="67" y="17"/>
                  </a:lnTo>
                  <a:lnTo>
                    <a:pt x="66" y="20"/>
                  </a:lnTo>
                  <a:lnTo>
                    <a:pt x="66" y="21"/>
                  </a:lnTo>
                  <a:lnTo>
                    <a:pt x="65" y="21"/>
                  </a:lnTo>
                  <a:lnTo>
                    <a:pt x="62" y="22"/>
                  </a:lnTo>
                  <a:lnTo>
                    <a:pt x="61" y="22"/>
                  </a:lnTo>
                  <a:lnTo>
                    <a:pt x="61" y="23"/>
                  </a:lnTo>
                  <a:lnTo>
                    <a:pt x="62" y="23"/>
                  </a:lnTo>
                  <a:lnTo>
                    <a:pt x="62" y="25"/>
                  </a:lnTo>
                  <a:lnTo>
                    <a:pt x="62" y="26"/>
                  </a:lnTo>
                  <a:lnTo>
                    <a:pt x="62" y="27"/>
                  </a:lnTo>
                  <a:lnTo>
                    <a:pt x="61" y="27"/>
                  </a:lnTo>
                  <a:lnTo>
                    <a:pt x="61" y="26"/>
                  </a:lnTo>
                  <a:lnTo>
                    <a:pt x="59" y="25"/>
                  </a:lnTo>
                  <a:lnTo>
                    <a:pt x="57" y="25"/>
                  </a:lnTo>
                  <a:lnTo>
                    <a:pt x="56" y="23"/>
                  </a:lnTo>
                  <a:lnTo>
                    <a:pt x="55" y="25"/>
                  </a:lnTo>
                  <a:lnTo>
                    <a:pt x="51" y="26"/>
                  </a:lnTo>
                  <a:lnTo>
                    <a:pt x="54" y="27"/>
                  </a:lnTo>
                  <a:lnTo>
                    <a:pt x="55" y="28"/>
                  </a:lnTo>
                  <a:lnTo>
                    <a:pt x="56" y="28"/>
                  </a:lnTo>
                  <a:lnTo>
                    <a:pt x="59" y="29"/>
                  </a:lnTo>
                  <a:lnTo>
                    <a:pt x="59" y="31"/>
                  </a:lnTo>
                  <a:lnTo>
                    <a:pt x="62" y="32"/>
                  </a:lnTo>
                  <a:lnTo>
                    <a:pt x="61" y="34"/>
                  </a:lnTo>
                  <a:lnTo>
                    <a:pt x="62" y="35"/>
                  </a:lnTo>
                  <a:lnTo>
                    <a:pt x="61" y="37"/>
                  </a:lnTo>
                  <a:lnTo>
                    <a:pt x="57" y="41"/>
                  </a:lnTo>
                  <a:lnTo>
                    <a:pt x="57" y="43"/>
                  </a:lnTo>
                  <a:lnTo>
                    <a:pt x="59" y="43"/>
                  </a:lnTo>
                  <a:lnTo>
                    <a:pt x="59" y="41"/>
                  </a:lnTo>
                  <a:lnTo>
                    <a:pt x="60" y="41"/>
                  </a:lnTo>
                  <a:lnTo>
                    <a:pt x="61" y="40"/>
                  </a:lnTo>
                  <a:lnTo>
                    <a:pt x="61" y="38"/>
                  </a:lnTo>
                  <a:lnTo>
                    <a:pt x="63" y="35"/>
                  </a:lnTo>
                  <a:lnTo>
                    <a:pt x="65" y="34"/>
                  </a:lnTo>
                  <a:lnTo>
                    <a:pt x="66" y="33"/>
                  </a:lnTo>
                  <a:lnTo>
                    <a:pt x="67" y="31"/>
                  </a:lnTo>
                  <a:lnTo>
                    <a:pt x="67" y="28"/>
                  </a:lnTo>
                  <a:lnTo>
                    <a:pt x="68" y="28"/>
                  </a:lnTo>
                  <a:lnTo>
                    <a:pt x="69" y="31"/>
                  </a:lnTo>
                  <a:lnTo>
                    <a:pt x="73" y="29"/>
                  </a:lnTo>
                  <a:lnTo>
                    <a:pt x="73" y="31"/>
                  </a:lnTo>
                  <a:lnTo>
                    <a:pt x="73" y="32"/>
                  </a:lnTo>
                  <a:lnTo>
                    <a:pt x="74" y="34"/>
                  </a:lnTo>
                  <a:lnTo>
                    <a:pt x="76" y="32"/>
                  </a:lnTo>
                  <a:lnTo>
                    <a:pt x="77" y="32"/>
                  </a:lnTo>
                  <a:lnTo>
                    <a:pt x="77" y="31"/>
                  </a:lnTo>
                  <a:lnTo>
                    <a:pt x="76" y="29"/>
                  </a:lnTo>
                  <a:lnTo>
                    <a:pt x="76" y="27"/>
                  </a:lnTo>
                  <a:lnTo>
                    <a:pt x="74" y="27"/>
                  </a:lnTo>
                  <a:lnTo>
                    <a:pt x="74" y="26"/>
                  </a:lnTo>
                  <a:lnTo>
                    <a:pt x="76" y="25"/>
                  </a:lnTo>
                  <a:lnTo>
                    <a:pt x="78" y="26"/>
                  </a:lnTo>
                  <a:lnTo>
                    <a:pt x="78" y="23"/>
                  </a:lnTo>
                  <a:lnTo>
                    <a:pt x="78" y="25"/>
                  </a:lnTo>
                  <a:lnTo>
                    <a:pt x="79" y="23"/>
                  </a:lnTo>
                  <a:lnTo>
                    <a:pt x="80" y="25"/>
                  </a:lnTo>
                  <a:lnTo>
                    <a:pt x="80" y="22"/>
                  </a:lnTo>
                  <a:lnTo>
                    <a:pt x="83" y="20"/>
                  </a:lnTo>
                  <a:lnTo>
                    <a:pt x="83" y="19"/>
                  </a:lnTo>
                  <a:lnTo>
                    <a:pt x="84" y="19"/>
                  </a:lnTo>
                  <a:lnTo>
                    <a:pt x="84" y="20"/>
                  </a:lnTo>
                  <a:lnTo>
                    <a:pt x="85" y="20"/>
                  </a:lnTo>
                  <a:lnTo>
                    <a:pt x="85" y="21"/>
                  </a:lnTo>
                  <a:lnTo>
                    <a:pt x="86" y="22"/>
                  </a:lnTo>
                  <a:lnTo>
                    <a:pt x="88" y="26"/>
                  </a:lnTo>
                  <a:lnTo>
                    <a:pt x="88" y="27"/>
                  </a:lnTo>
                  <a:lnTo>
                    <a:pt x="86" y="28"/>
                  </a:lnTo>
                  <a:lnTo>
                    <a:pt x="88" y="29"/>
                  </a:lnTo>
                  <a:lnTo>
                    <a:pt x="89" y="28"/>
                  </a:lnTo>
                  <a:lnTo>
                    <a:pt x="90" y="32"/>
                  </a:lnTo>
                  <a:lnTo>
                    <a:pt x="91" y="31"/>
                  </a:lnTo>
                  <a:lnTo>
                    <a:pt x="90" y="27"/>
                  </a:lnTo>
                  <a:lnTo>
                    <a:pt x="90" y="26"/>
                  </a:lnTo>
                  <a:lnTo>
                    <a:pt x="91" y="25"/>
                  </a:lnTo>
                  <a:lnTo>
                    <a:pt x="91" y="23"/>
                  </a:lnTo>
                  <a:lnTo>
                    <a:pt x="92" y="23"/>
                  </a:lnTo>
                  <a:lnTo>
                    <a:pt x="94" y="25"/>
                  </a:lnTo>
                  <a:lnTo>
                    <a:pt x="92" y="26"/>
                  </a:lnTo>
                  <a:lnTo>
                    <a:pt x="94" y="27"/>
                  </a:lnTo>
                  <a:lnTo>
                    <a:pt x="97" y="27"/>
                  </a:lnTo>
                  <a:lnTo>
                    <a:pt x="98" y="27"/>
                  </a:lnTo>
                  <a:lnTo>
                    <a:pt x="100" y="27"/>
                  </a:lnTo>
                  <a:lnTo>
                    <a:pt x="100" y="28"/>
                  </a:lnTo>
                  <a:lnTo>
                    <a:pt x="100" y="29"/>
                  </a:lnTo>
                  <a:lnTo>
                    <a:pt x="100" y="31"/>
                  </a:lnTo>
                  <a:lnTo>
                    <a:pt x="101" y="32"/>
                  </a:lnTo>
                  <a:lnTo>
                    <a:pt x="101" y="33"/>
                  </a:lnTo>
                  <a:lnTo>
                    <a:pt x="100" y="33"/>
                  </a:lnTo>
                  <a:lnTo>
                    <a:pt x="98" y="32"/>
                  </a:lnTo>
                  <a:lnTo>
                    <a:pt x="97" y="32"/>
                  </a:lnTo>
                  <a:lnTo>
                    <a:pt x="96" y="33"/>
                  </a:lnTo>
                  <a:lnTo>
                    <a:pt x="95" y="37"/>
                  </a:lnTo>
                  <a:lnTo>
                    <a:pt x="96" y="37"/>
                  </a:lnTo>
                  <a:lnTo>
                    <a:pt x="97" y="39"/>
                  </a:lnTo>
                  <a:lnTo>
                    <a:pt x="98" y="39"/>
                  </a:lnTo>
                  <a:lnTo>
                    <a:pt x="98" y="40"/>
                  </a:lnTo>
                  <a:lnTo>
                    <a:pt x="98" y="41"/>
                  </a:lnTo>
                  <a:lnTo>
                    <a:pt x="98" y="44"/>
                  </a:lnTo>
                  <a:lnTo>
                    <a:pt x="97" y="41"/>
                  </a:lnTo>
                  <a:lnTo>
                    <a:pt x="95" y="43"/>
                  </a:lnTo>
                  <a:lnTo>
                    <a:pt x="96" y="44"/>
                  </a:lnTo>
                  <a:lnTo>
                    <a:pt x="94" y="44"/>
                  </a:lnTo>
                  <a:lnTo>
                    <a:pt x="92" y="41"/>
                  </a:lnTo>
                  <a:lnTo>
                    <a:pt x="91" y="41"/>
                  </a:lnTo>
                  <a:lnTo>
                    <a:pt x="89" y="41"/>
                  </a:lnTo>
                  <a:lnTo>
                    <a:pt x="89" y="40"/>
                  </a:lnTo>
                  <a:lnTo>
                    <a:pt x="88" y="40"/>
                  </a:lnTo>
                  <a:lnTo>
                    <a:pt x="89" y="41"/>
                  </a:lnTo>
                  <a:lnTo>
                    <a:pt x="88" y="41"/>
                  </a:lnTo>
                  <a:lnTo>
                    <a:pt x="86" y="41"/>
                  </a:lnTo>
                  <a:lnTo>
                    <a:pt x="84" y="40"/>
                  </a:lnTo>
                  <a:lnTo>
                    <a:pt x="83" y="40"/>
                  </a:lnTo>
                  <a:lnTo>
                    <a:pt x="83" y="39"/>
                  </a:lnTo>
                  <a:lnTo>
                    <a:pt x="82" y="39"/>
                  </a:lnTo>
                  <a:lnTo>
                    <a:pt x="82" y="40"/>
                  </a:lnTo>
                  <a:lnTo>
                    <a:pt x="79" y="40"/>
                  </a:lnTo>
                  <a:lnTo>
                    <a:pt x="78" y="39"/>
                  </a:lnTo>
                  <a:lnTo>
                    <a:pt x="77" y="38"/>
                  </a:lnTo>
                  <a:lnTo>
                    <a:pt x="77" y="39"/>
                  </a:lnTo>
                  <a:lnTo>
                    <a:pt x="76" y="38"/>
                  </a:lnTo>
                  <a:lnTo>
                    <a:pt x="76" y="40"/>
                  </a:lnTo>
                  <a:lnTo>
                    <a:pt x="74" y="41"/>
                  </a:lnTo>
                  <a:lnTo>
                    <a:pt x="74" y="43"/>
                  </a:lnTo>
                  <a:lnTo>
                    <a:pt x="76" y="47"/>
                  </a:lnTo>
                  <a:lnTo>
                    <a:pt x="76" y="49"/>
                  </a:lnTo>
                  <a:lnTo>
                    <a:pt x="74" y="47"/>
                  </a:lnTo>
                  <a:lnTo>
                    <a:pt x="73" y="47"/>
                  </a:lnTo>
                  <a:lnTo>
                    <a:pt x="73" y="45"/>
                  </a:lnTo>
                  <a:lnTo>
                    <a:pt x="73" y="44"/>
                  </a:lnTo>
                  <a:lnTo>
                    <a:pt x="72" y="46"/>
                  </a:lnTo>
                  <a:lnTo>
                    <a:pt x="71" y="46"/>
                  </a:lnTo>
                  <a:lnTo>
                    <a:pt x="69" y="46"/>
                  </a:lnTo>
                  <a:lnTo>
                    <a:pt x="71" y="47"/>
                  </a:lnTo>
                  <a:lnTo>
                    <a:pt x="72" y="47"/>
                  </a:lnTo>
                  <a:lnTo>
                    <a:pt x="73" y="47"/>
                  </a:lnTo>
                  <a:lnTo>
                    <a:pt x="74" y="49"/>
                  </a:lnTo>
                  <a:lnTo>
                    <a:pt x="73" y="51"/>
                  </a:lnTo>
                  <a:lnTo>
                    <a:pt x="74" y="53"/>
                  </a:lnTo>
                  <a:lnTo>
                    <a:pt x="76" y="55"/>
                  </a:lnTo>
                  <a:lnTo>
                    <a:pt x="78" y="55"/>
                  </a:lnTo>
                  <a:lnTo>
                    <a:pt x="79" y="57"/>
                  </a:lnTo>
                  <a:lnTo>
                    <a:pt x="79" y="58"/>
                  </a:lnTo>
                  <a:lnTo>
                    <a:pt x="80" y="57"/>
                  </a:lnTo>
                  <a:lnTo>
                    <a:pt x="82" y="57"/>
                  </a:lnTo>
                  <a:lnTo>
                    <a:pt x="82" y="58"/>
                  </a:lnTo>
                  <a:lnTo>
                    <a:pt x="83" y="58"/>
                  </a:lnTo>
                  <a:lnTo>
                    <a:pt x="83" y="59"/>
                  </a:lnTo>
                  <a:lnTo>
                    <a:pt x="83" y="62"/>
                  </a:lnTo>
                  <a:lnTo>
                    <a:pt x="80" y="63"/>
                  </a:lnTo>
                  <a:lnTo>
                    <a:pt x="79" y="62"/>
                  </a:lnTo>
                  <a:lnTo>
                    <a:pt x="78" y="64"/>
                  </a:lnTo>
                  <a:lnTo>
                    <a:pt x="79" y="64"/>
                  </a:lnTo>
                  <a:lnTo>
                    <a:pt x="80" y="64"/>
                  </a:lnTo>
                  <a:lnTo>
                    <a:pt x="82" y="64"/>
                  </a:lnTo>
                  <a:lnTo>
                    <a:pt x="80" y="66"/>
                  </a:lnTo>
                  <a:lnTo>
                    <a:pt x="82" y="67"/>
                  </a:lnTo>
                  <a:lnTo>
                    <a:pt x="80" y="68"/>
                  </a:lnTo>
                  <a:lnTo>
                    <a:pt x="80" y="69"/>
                  </a:lnTo>
                  <a:lnTo>
                    <a:pt x="79" y="68"/>
                  </a:lnTo>
                  <a:lnTo>
                    <a:pt x="79" y="67"/>
                  </a:lnTo>
                  <a:lnTo>
                    <a:pt x="78" y="67"/>
                  </a:lnTo>
                  <a:lnTo>
                    <a:pt x="77" y="67"/>
                  </a:lnTo>
                  <a:lnTo>
                    <a:pt x="76" y="66"/>
                  </a:lnTo>
                  <a:lnTo>
                    <a:pt x="77" y="64"/>
                  </a:lnTo>
                  <a:lnTo>
                    <a:pt x="76" y="63"/>
                  </a:lnTo>
                  <a:lnTo>
                    <a:pt x="76" y="61"/>
                  </a:lnTo>
                  <a:lnTo>
                    <a:pt x="74" y="59"/>
                  </a:lnTo>
                  <a:lnTo>
                    <a:pt x="73" y="57"/>
                  </a:lnTo>
                  <a:lnTo>
                    <a:pt x="74" y="56"/>
                  </a:lnTo>
                  <a:lnTo>
                    <a:pt x="73" y="56"/>
                  </a:lnTo>
                  <a:lnTo>
                    <a:pt x="71" y="53"/>
                  </a:lnTo>
                  <a:lnTo>
                    <a:pt x="72" y="56"/>
                  </a:lnTo>
                  <a:lnTo>
                    <a:pt x="71" y="58"/>
                  </a:lnTo>
                  <a:lnTo>
                    <a:pt x="71" y="59"/>
                  </a:lnTo>
                  <a:lnTo>
                    <a:pt x="71" y="61"/>
                  </a:lnTo>
                  <a:lnTo>
                    <a:pt x="69" y="63"/>
                  </a:lnTo>
                  <a:lnTo>
                    <a:pt x="68" y="63"/>
                  </a:lnTo>
                  <a:lnTo>
                    <a:pt x="67" y="61"/>
                  </a:lnTo>
                  <a:lnTo>
                    <a:pt x="65" y="59"/>
                  </a:lnTo>
                  <a:lnTo>
                    <a:pt x="63" y="58"/>
                  </a:lnTo>
                  <a:lnTo>
                    <a:pt x="63" y="57"/>
                  </a:lnTo>
                  <a:lnTo>
                    <a:pt x="62" y="56"/>
                  </a:lnTo>
                  <a:lnTo>
                    <a:pt x="61" y="55"/>
                  </a:lnTo>
                  <a:lnTo>
                    <a:pt x="60" y="55"/>
                  </a:lnTo>
                  <a:lnTo>
                    <a:pt x="62" y="57"/>
                  </a:lnTo>
                  <a:lnTo>
                    <a:pt x="62" y="58"/>
                  </a:lnTo>
                  <a:lnTo>
                    <a:pt x="61" y="57"/>
                  </a:lnTo>
                  <a:lnTo>
                    <a:pt x="60" y="56"/>
                  </a:lnTo>
                  <a:lnTo>
                    <a:pt x="59" y="56"/>
                  </a:lnTo>
                  <a:lnTo>
                    <a:pt x="57" y="57"/>
                  </a:lnTo>
                  <a:lnTo>
                    <a:pt x="59" y="59"/>
                  </a:lnTo>
                  <a:lnTo>
                    <a:pt x="56" y="58"/>
                  </a:lnTo>
                  <a:lnTo>
                    <a:pt x="56" y="61"/>
                  </a:lnTo>
                  <a:lnTo>
                    <a:pt x="55" y="61"/>
                  </a:lnTo>
                  <a:lnTo>
                    <a:pt x="55" y="62"/>
                  </a:lnTo>
                  <a:lnTo>
                    <a:pt x="54" y="62"/>
                  </a:lnTo>
                  <a:lnTo>
                    <a:pt x="53" y="58"/>
                  </a:lnTo>
                  <a:lnTo>
                    <a:pt x="54" y="57"/>
                  </a:lnTo>
                  <a:lnTo>
                    <a:pt x="53" y="57"/>
                  </a:lnTo>
                  <a:lnTo>
                    <a:pt x="51" y="56"/>
                  </a:lnTo>
                  <a:lnTo>
                    <a:pt x="51" y="55"/>
                  </a:lnTo>
                  <a:lnTo>
                    <a:pt x="50" y="53"/>
                  </a:lnTo>
                  <a:lnTo>
                    <a:pt x="48" y="53"/>
                  </a:lnTo>
                  <a:lnTo>
                    <a:pt x="44" y="51"/>
                  </a:lnTo>
                  <a:lnTo>
                    <a:pt x="44" y="50"/>
                  </a:lnTo>
                  <a:lnTo>
                    <a:pt x="45" y="47"/>
                  </a:lnTo>
                  <a:lnTo>
                    <a:pt x="44" y="47"/>
                  </a:lnTo>
                  <a:lnTo>
                    <a:pt x="43" y="50"/>
                  </a:lnTo>
                  <a:lnTo>
                    <a:pt x="42" y="49"/>
                  </a:lnTo>
                  <a:lnTo>
                    <a:pt x="42" y="47"/>
                  </a:lnTo>
                  <a:lnTo>
                    <a:pt x="42" y="46"/>
                  </a:lnTo>
                  <a:lnTo>
                    <a:pt x="42" y="45"/>
                  </a:lnTo>
                  <a:lnTo>
                    <a:pt x="41" y="45"/>
                  </a:lnTo>
                  <a:lnTo>
                    <a:pt x="39" y="45"/>
                  </a:lnTo>
                  <a:lnTo>
                    <a:pt x="38" y="46"/>
                  </a:lnTo>
                  <a:lnTo>
                    <a:pt x="35" y="46"/>
                  </a:lnTo>
                  <a:lnTo>
                    <a:pt x="33" y="47"/>
                  </a:lnTo>
                  <a:lnTo>
                    <a:pt x="31" y="47"/>
                  </a:lnTo>
                  <a:lnTo>
                    <a:pt x="30" y="47"/>
                  </a:lnTo>
                  <a:lnTo>
                    <a:pt x="27" y="47"/>
                  </a:lnTo>
                  <a:lnTo>
                    <a:pt x="26" y="49"/>
                  </a:lnTo>
                  <a:lnTo>
                    <a:pt x="24" y="49"/>
                  </a:lnTo>
                  <a:lnTo>
                    <a:pt x="23" y="49"/>
                  </a:lnTo>
                  <a:lnTo>
                    <a:pt x="23" y="47"/>
                  </a:lnTo>
                  <a:lnTo>
                    <a:pt x="20" y="47"/>
                  </a:lnTo>
                  <a:lnTo>
                    <a:pt x="18" y="46"/>
                  </a:lnTo>
                  <a:lnTo>
                    <a:pt x="18" y="45"/>
                  </a:lnTo>
                  <a:lnTo>
                    <a:pt x="18" y="44"/>
                  </a:lnTo>
                  <a:lnTo>
                    <a:pt x="15" y="44"/>
                  </a:lnTo>
                  <a:lnTo>
                    <a:pt x="14" y="44"/>
                  </a:lnTo>
                  <a:lnTo>
                    <a:pt x="14" y="41"/>
                  </a:lnTo>
                  <a:lnTo>
                    <a:pt x="14" y="40"/>
                  </a:lnTo>
                  <a:lnTo>
                    <a:pt x="13" y="40"/>
                  </a:lnTo>
                  <a:lnTo>
                    <a:pt x="12" y="41"/>
                  </a:lnTo>
                  <a:lnTo>
                    <a:pt x="12" y="44"/>
                  </a:lnTo>
                  <a:lnTo>
                    <a:pt x="8" y="46"/>
                  </a:lnTo>
                  <a:lnTo>
                    <a:pt x="6" y="45"/>
                  </a:lnTo>
                  <a:lnTo>
                    <a:pt x="5" y="45"/>
                  </a:lnTo>
                  <a:lnTo>
                    <a:pt x="3" y="44"/>
                  </a:lnTo>
                  <a:lnTo>
                    <a:pt x="2" y="44"/>
                  </a:lnTo>
                  <a:lnTo>
                    <a:pt x="3" y="43"/>
                  </a:lnTo>
                  <a:lnTo>
                    <a:pt x="3" y="41"/>
                  </a:lnTo>
                  <a:lnTo>
                    <a:pt x="2" y="40"/>
                  </a:lnTo>
                  <a:lnTo>
                    <a:pt x="2" y="39"/>
                  </a:lnTo>
                  <a:lnTo>
                    <a:pt x="1" y="38"/>
                  </a:lnTo>
                  <a:lnTo>
                    <a:pt x="0" y="38"/>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2" name="Freeform 22"/>
            <p:cNvSpPr>
              <a:spLocks/>
            </p:cNvSpPr>
            <p:nvPr/>
          </p:nvSpPr>
          <p:spPr bwMode="auto">
            <a:xfrm>
              <a:off x="3257476" y="4089354"/>
              <a:ext cx="3211" cy="2365"/>
            </a:xfrm>
            <a:custGeom>
              <a:avLst/>
              <a:gdLst>
                <a:gd name="T0" fmla="*/ 0 w 7"/>
                <a:gd name="T1" fmla="*/ 1058 h 9"/>
                <a:gd name="T2" fmla="*/ 680 w 7"/>
                <a:gd name="T3" fmla="*/ 2117 h 9"/>
                <a:gd name="T4" fmla="*/ 680 w 7"/>
                <a:gd name="T5" fmla="*/ 3175 h 9"/>
                <a:gd name="T6" fmla="*/ 2041 w 7"/>
                <a:gd name="T7" fmla="*/ 4234 h 9"/>
                <a:gd name="T8" fmla="*/ 2721 w 7"/>
                <a:gd name="T9" fmla="*/ 4234 h 9"/>
                <a:gd name="T10" fmla="*/ 3401 w 7"/>
                <a:gd name="T11" fmla="*/ 4234 h 9"/>
                <a:gd name="T12" fmla="*/ 4082 w 7"/>
                <a:gd name="T13" fmla="*/ 4763 h 9"/>
                <a:gd name="T14" fmla="*/ 4762 w 7"/>
                <a:gd name="T15" fmla="*/ 3175 h 9"/>
                <a:gd name="T16" fmla="*/ 4082 w 7"/>
                <a:gd name="T17" fmla="*/ 2117 h 9"/>
                <a:gd name="T18" fmla="*/ 3401 w 7"/>
                <a:gd name="T19" fmla="*/ 1588 h 9"/>
                <a:gd name="T20" fmla="*/ 3401 w 7"/>
                <a:gd name="T21" fmla="*/ 1058 h 9"/>
                <a:gd name="T22" fmla="*/ 4762 w 7"/>
                <a:gd name="T23" fmla="*/ 1588 h 9"/>
                <a:gd name="T24" fmla="*/ 4082 w 7"/>
                <a:gd name="T25" fmla="*/ 1058 h 9"/>
                <a:gd name="T26" fmla="*/ 2721 w 7"/>
                <a:gd name="T27" fmla="*/ 0 h 9"/>
                <a:gd name="T28" fmla="*/ 2041 w 7"/>
                <a:gd name="T29" fmla="*/ 0 h 9"/>
                <a:gd name="T30" fmla="*/ 680 w 7"/>
                <a:gd name="T31" fmla="*/ 0 h 9"/>
                <a:gd name="T32" fmla="*/ 0 w 7"/>
                <a:gd name="T33" fmla="*/ 1058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0" y="2"/>
                  </a:moveTo>
                  <a:lnTo>
                    <a:pt x="1" y="4"/>
                  </a:lnTo>
                  <a:lnTo>
                    <a:pt x="1" y="6"/>
                  </a:lnTo>
                  <a:lnTo>
                    <a:pt x="3" y="8"/>
                  </a:lnTo>
                  <a:lnTo>
                    <a:pt x="4" y="8"/>
                  </a:lnTo>
                  <a:lnTo>
                    <a:pt x="5" y="8"/>
                  </a:lnTo>
                  <a:lnTo>
                    <a:pt x="6" y="9"/>
                  </a:lnTo>
                  <a:lnTo>
                    <a:pt x="7" y="6"/>
                  </a:lnTo>
                  <a:lnTo>
                    <a:pt x="6" y="4"/>
                  </a:lnTo>
                  <a:lnTo>
                    <a:pt x="5" y="3"/>
                  </a:lnTo>
                  <a:lnTo>
                    <a:pt x="5" y="2"/>
                  </a:lnTo>
                  <a:lnTo>
                    <a:pt x="7" y="3"/>
                  </a:lnTo>
                  <a:lnTo>
                    <a:pt x="6" y="2"/>
                  </a:lnTo>
                  <a:lnTo>
                    <a:pt x="4" y="0"/>
                  </a:lnTo>
                  <a:lnTo>
                    <a:pt x="3" y="0"/>
                  </a:lnTo>
                  <a:lnTo>
                    <a:pt x="1" y="0"/>
                  </a:lnTo>
                  <a:lnTo>
                    <a:pt x="0" y="2"/>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3" name="Freeform 23"/>
            <p:cNvSpPr>
              <a:spLocks/>
            </p:cNvSpPr>
            <p:nvPr/>
          </p:nvSpPr>
          <p:spPr bwMode="auto">
            <a:xfrm>
              <a:off x="3260687" y="4089354"/>
              <a:ext cx="2141" cy="3154"/>
            </a:xfrm>
            <a:custGeom>
              <a:avLst/>
              <a:gdLst>
                <a:gd name="T0" fmla="*/ 0 w 10"/>
                <a:gd name="T1" fmla="*/ 1588 h 8"/>
                <a:gd name="T2" fmla="*/ 0 w 10"/>
                <a:gd name="T3" fmla="*/ 794 h 8"/>
                <a:gd name="T4" fmla="*/ 635 w 10"/>
                <a:gd name="T5" fmla="*/ 0 h 8"/>
                <a:gd name="T6" fmla="*/ 952 w 10"/>
                <a:gd name="T7" fmla="*/ 794 h 8"/>
                <a:gd name="T8" fmla="*/ 952 w 10"/>
                <a:gd name="T9" fmla="*/ 0 h 8"/>
                <a:gd name="T10" fmla="*/ 1270 w 10"/>
                <a:gd name="T11" fmla="*/ 0 h 8"/>
                <a:gd name="T12" fmla="*/ 1588 w 10"/>
                <a:gd name="T13" fmla="*/ 794 h 8"/>
                <a:gd name="T14" fmla="*/ 2858 w 10"/>
                <a:gd name="T15" fmla="*/ 1588 h 8"/>
                <a:gd name="T16" fmla="*/ 3175 w 10"/>
                <a:gd name="T17" fmla="*/ 2381 h 8"/>
                <a:gd name="T18" fmla="*/ 2540 w 10"/>
                <a:gd name="T19" fmla="*/ 3175 h 8"/>
                <a:gd name="T20" fmla="*/ 1905 w 10"/>
                <a:gd name="T21" fmla="*/ 3175 h 8"/>
                <a:gd name="T22" fmla="*/ 1588 w 10"/>
                <a:gd name="T23" fmla="*/ 3175 h 8"/>
                <a:gd name="T24" fmla="*/ 1905 w 10"/>
                <a:gd name="T25" fmla="*/ 4762 h 8"/>
                <a:gd name="T26" fmla="*/ 1588 w 10"/>
                <a:gd name="T27" fmla="*/ 5556 h 8"/>
                <a:gd name="T28" fmla="*/ 1588 w 10"/>
                <a:gd name="T29" fmla="*/ 6350 h 8"/>
                <a:gd name="T30" fmla="*/ 1588 w 10"/>
                <a:gd name="T31" fmla="*/ 5556 h 8"/>
                <a:gd name="T32" fmla="*/ 1270 w 10"/>
                <a:gd name="T33" fmla="*/ 4762 h 8"/>
                <a:gd name="T34" fmla="*/ 1270 w 10"/>
                <a:gd name="T35" fmla="*/ 3175 h 8"/>
                <a:gd name="T36" fmla="*/ 1270 w 10"/>
                <a:gd name="T37" fmla="*/ 2381 h 8"/>
                <a:gd name="T38" fmla="*/ 952 w 10"/>
                <a:gd name="T39" fmla="*/ 3175 h 8"/>
                <a:gd name="T40" fmla="*/ 635 w 10"/>
                <a:gd name="T41" fmla="*/ 4762 h 8"/>
                <a:gd name="T42" fmla="*/ 635 w 10"/>
                <a:gd name="T43" fmla="*/ 3175 h 8"/>
                <a:gd name="T44" fmla="*/ 635 w 10"/>
                <a:gd name="T45" fmla="*/ 2381 h 8"/>
                <a:gd name="T46" fmla="*/ 0 w 10"/>
                <a:gd name="T47" fmla="*/ 1588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8"/>
                <a:gd name="T74" fmla="*/ 10 w 10"/>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8">
                  <a:moveTo>
                    <a:pt x="0" y="2"/>
                  </a:moveTo>
                  <a:lnTo>
                    <a:pt x="0" y="1"/>
                  </a:lnTo>
                  <a:lnTo>
                    <a:pt x="2" y="0"/>
                  </a:lnTo>
                  <a:lnTo>
                    <a:pt x="3" y="1"/>
                  </a:lnTo>
                  <a:lnTo>
                    <a:pt x="3" y="0"/>
                  </a:lnTo>
                  <a:lnTo>
                    <a:pt x="4" y="0"/>
                  </a:lnTo>
                  <a:lnTo>
                    <a:pt x="5" y="1"/>
                  </a:lnTo>
                  <a:lnTo>
                    <a:pt x="9" y="2"/>
                  </a:lnTo>
                  <a:lnTo>
                    <a:pt x="10" y="3"/>
                  </a:lnTo>
                  <a:lnTo>
                    <a:pt x="8" y="4"/>
                  </a:lnTo>
                  <a:lnTo>
                    <a:pt x="6" y="4"/>
                  </a:lnTo>
                  <a:lnTo>
                    <a:pt x="5" y="4"/>
                  </a:lnTo>
                  <a:lnTo>
                    <a:pt x="6" y="6"/>
                  </a:lnTo>
                  <a:lnTo>
                    <a:pt x="5" y="7"/>
                  </a:lnTo>
                  <a:lnTo>
                    <a:pt x="5" y="8"/>
                  </a:lnTo>
                  <a:lnTo>
                    <a:pt x="5" y="7"/>
                  </a:lnTo>
                  <a:lnTo>
                    <a:pt x="4" y="6"/>
                  </a:lnTo>
                  <a:lnTo>
                    <a:pt x="4" y="4"/>
                  </a:lnTo>
                  <a:lnTo>
                    <a:pt x="4" y="3"/>
                  </a:lnTo>
                  <a:lnTo>
                    <a:pt x="3" y="4"/>
                  </a:lnTo>
                  <a:lnTo>
                    <a:pt x="2" y="6"/>
                  </a:lnTo>
                  <a:lnTo>
                    <a:pt x="2" y="4"/>
                  </a:lnTo>
                  <a:lnTo>
                    <a:pt x="2" y="3"/>
                  </a:lnTo>
                  <a:lnTo>
                    <a:pt x="0" y="2"/>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4" name="Freeform 24"/>
            <p:cNvSpPr>
              <a:spLocks/>
            </p:cNvSpPr>
            <p:nvPr/>
          </p:nvSpPr>
          <p:spPr bwMode="auto">
            <a:xfrm>
              <a:off x="3257476" y="4080681"/>
              <a:ext cx="2141" cy="788"/>
            </a:xfrm>
            <a:custGeom>
              <a:avLst/>
              <a:gdLst>
                <a:gd name="T0" fmla="*/ 0 w 6"/>
                <a:gd name="T1" fmla="*/ 1587 h 4"/>
                <a:gd name="T2" fmla="*/ 529 w 6"/>
                <a:gd name="T3" fmla="*/ 1587 h 4"/>
                <a:gd name="T4" fmla="*/ 1058 w 6"/>
                <a:gd name="T5" fmla="*/ 1190 h 4"/>
                <a:gd name="T6" fmla="*/ 1588 w 6"/>
                <a:gd name="T7" fmla="*/ 1587 h 4"/>
                <a:gd name="T8" fmla="*/ 1058 w 6"/>
                <a:gd name="T9" fmla="*/ 794 h 4"/>
                <a:gd name="T10" fmla="*/ 1058 w 6"/>
                <a:gd name="T11" fmla="*/ 397 h 4"/>
                <a:gd name="T12" fmla="*/ 1588 w 6"/>
                <a:gd name="T13" fmla="*/ 794 h 4"/>
                <a:gd name="T14" fmla="*/ 3175 w 6"/>
                <a:gd name="T15" fmla="*/ 397 h 4"/>
                <a:gd name="T16" fmla="*/ 3175 w 6"/>
                <a:gd name="T17" fmla="*/ 0 h 4"/>
                <a:gd name="T18" fmla="*/ 1058 w 6"/>
                <a:gd name="T19" fmla="*/ 0 h 4"/>
                <a:gd name="T20" fmla="*/ 529 w 6"/>
                <a:gd name="T21" fmla="*/ 0 h 4"/>
                <a:gd name="T22" fmla="*/ 529 w 6"/>
                <a:gd name="T23" fmla="*/ 397 h 4"/>
                <a:gd name="T24" fmla="*/ 0 w 6"/>
                <a:gd name="T25" fmla="*/ 397 h 4"/>
                <a:gd name="T26" fmla="*/ 529 w 6"/>
                <a:gd name="T27" fmla="*/ 1190 h 4"/>
                <a:gd name="T28" fmla="*/ 0 w 6"/>
                <a:gd name="T29" fmla="*/ 158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4"/>
                <a:gd name="T47" fmla="*/ 6 w 6"/>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4">
                  <a:moveTo>
                    <a:pt x="0" y="4"/>
                  </a:moveTo>
                  <a:lnTo>
                    <a:pt x="1" y="4"/>
                  </a:lnTo>
                  <a:lnTo>
                    <a:pt x="2" y="3"/>
                  </a:lnTo>
                  <a:lnTo>
                    <a:pt x="3" y="4"/>
                  </a:lnTo>
                  <a:lnTo>
                    <a:pt x="2" y="2"/>
                  </a:lnTo>
                  <a:lnTo>
                    <a:pt x="2" y="1"/>
                  </a:lnTo>
                  <a:lnTo>
                    <a:pt x="3" y="2"/>
                  </a:lnTo>
                  <a:lnTo>
                    <a:pt x="6" y="1"/>
                  </a:lnTo>
                  <a:lnTo>
                    <a:pt x="6" y="0"/>
                  </a:lnTo>
                  <a:lnTo>
                    <a:pt x="2" y="0"/>
                  </a:lnTo>
                  <a:lnTo>
                    <a:pt x="1" y="0"/>
                  </a:lnTo>
                  <a:lnTo>
                    <a:pt x="1" y="1"/>
                  </a:lnTo>
                  <a:lnTo>
                    <a:pt x="0" y="1"/>
                  </a:lnTo>
                  <a:lnTo>
                    <a:pt x="1" y="3"/>
                  </a:lnTo>
                  <a:lnTo>
                    <a:pt x="0" y="4"/>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5" name="Freeform 25"/>
            <p:cNvSpPr>
              <a:spLocks/>
            </p:cNvSpPr>
            <p:nvPr/>
          </p:nvSpPr>
          <p:spPr bwMode="auto">
            <a:xfrm>
              <a:off x="3257476" y="4081470"/>
              <a:ext cx="2141" cy="1577"/>
            </a:xfrm>
            <a:custGeom>
              <a:avLst/>
              <a:gdLst>
                <a:gd name="T0" fmla="*/ 0 w 5"/>
                <a:gd name="T1" fmla="*/ 2117 h 3"/>
                <a:gd name="T2" fmla="*/ 0 w 5"/>
                <a:gd name="T3" fmla="*/ 3175 h 3"/>
                <a:gd name="T4" fmla="*/ 635 w 5"/>
                <a:gd name="T5" fmla="*/ 3175 h 3"/>
                <a:gd name="T6" fmla="*/ 1270 w 5"/>
                <a:gd name="T7" fmla="*/ 2117 h 3"/>
                <a:gd name="T8" fmla="*/ 3175 w 5"/>
                <a:gd name="T9" fmla="*/ 1058 h 3"/>
                <a:gd name="T10" fmla="*/ 1270 w 5"/>
                <a:gd name="T11" fmla="*/ 0 h 3"/>
                <a:gd name="T12" fmla="*/ 1270 w 5"/>
                <a:gd name="T13" fmla="*/ 1058 h 3"/>
                <a:gd name="T14" fmla="*/ 635 w 5"/>
                <a:gd name="T15" fmla="*/ 2117 h 3"/>
                <a:gd name="T16" fmla="*/ 0 w 5"/>
                <a:gd name="T17" fmla="*/ 211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0" y="2"/>
                  </a:moveTo>
                  <a:lnTo>
                    <a:pt x="0" y="3"/>
                  </a:lnTo>
                  <a:lnTo>
                    <a:pt x="1" y="3"/>
                  </a:lnTo>
                  <a:lnTo>
                    <a:pt x="2" y="2"/>
                  </a:lnTo>
                  <a:lnTo>
                    <a:pt x="5" y="1"/>
                  </a:lnTo>
                  <a:lnTo>
                    <a:pt x="2" y="0"/>
                  </a:lnTo>
                  <a:lnTo>
                    <a:pt x="2" y="1"/>
                  </a:lnTo>
                  <a:lnTo>
                    <a:pt x="1" y="2"/>
                  </a:lnTo>
                  <a:lnTo>
                    <a:pt x="0" y="2"/>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6" name="Freeform 26"/>
            <p:cNvSpPr>
              <a:spLocks/>
            </p:cNvSpPr>
            <p:nvPr/>
          </p:nvSpPr>
          <p:spPr bwMode="auto">
            <a:xfrm>
              <a:off x="3793763" y="3927731"/>
              <a:ext cx="3212" cy="788"/>
            </a:xfrm>
            <a:custGeom>
              <a:avLst/>
              <a:gdLst>
                <a:gd name="T0" fmla="*/ 0 w 6"/>
                <a:gd name="T1" fmla="*/ 794 h 4"/>
                <a:gd name="T2" fmla="*/ 794 w 6"/>
                <a:gd name="T3" fmla="*/ 1587 h 4"/>
                <a:gd name="T4" fmla="*/ 2382 w 6"/>
                <a:gd name="T5" fmla="*/ 1587 h 4"/>
                <a:gd name="T6" fmla="*/ 3175 w 6"/>
                <a:gd name="T7" fmla="*/ 1587 h 4"/>
                <a:gd name="T8" fmla="*/ 4763 w 6"/>
                <a:gd name="T9" fmla="*/ 794 h 4"/>
                <a:gd name="T10" fmla="*/ 3175 w 6"/>
                <a:gd name="T11" fmla="*/ 794 h 4"/>
                <a:gd name="T12" fmla="*/ 3175 w 6"/>
                <a:gd name="T13" fmla="*/ 0 h 4"/>
                <a:gd name="T14" fmla="*/ 1588 w 6"/>
                <a:gd name="T15" fmla="*/ 0 h 4"/>
                <a:gd name="T16" fmla="*/ 794 w 6"/>
                <a:gd name="T17" fmla="*/ 397 h 4"/>
                <a:gd name="T18" fmla="*/ 0 w 6"/>
                <a:gd name="T19" fmla="*/ 397 h 4"/>
                <a:gd name="T20" fmla="*/ 0 w 6"/>
                <a:gd name="T21" fmla="*/ 79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2"/>
                  </a:moveTo>
                  <a:lnTo>
                    <a:pt x="1" y="4"/>
                  </a:lnTo>
                  <a:lnTo>
                    <a:pt x="3" y="4"/>
                  </a:lnTo>
                  <a:lnTo>
                    <a:pt x="4" y="4"/>
                  </a:lnTo>
                  <a:lnTo>
                    <a:pt x="6" y="2"/>
                  </a:lnTo>
                  <a:lnTo>
                    <a:pt x="4" y="2"/>
                  </a:lnTo>
                  <a:lnTo>
                    <a:pt x="4" y="0"/>
                  </a:lnTo>
                  <a:lnTo>
                    <a:pt x="2" y="0"/>
                  </a:lnTo>
                  <a:lnTo>
                    <a:pt x="1" y="1"/>
                  </a:lnTo>
                  <a:lnTo>
                    <a:pt x="0" y="1"/>
                  </a:lnTo>
                  <a:lnTo>
                    <a:pt x="0" y="2"/>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7" name="Freeform 27"/>
            <p:cNvSpPr>
              <a:spLocks/>
            </p:cNvSpPr>
            <p:nvPr/>
          </p:nvSpPr>
          <p:spPr bwMode="auto">
            <a:xfrm>
              <a:off x="3497253" y="3147209"/>
              <a:ext cx="6423" cy="1577"/>
            </a:xfrm>
            <a:custGeom>
              <a:avLst/>
              <a:gdLst>
                <a:gd name="T0" fmla="*/ 0 w 18"/>
                <a:gd name="T1" fmla="*/ 3175 h 14"/>
                <a:gd name="T2" fmla="*/ 529 w 18"/>
                <a:gd name="T3" fmla="*/ 2948 h 14"/>
                <a:gd name="T4" fmla="*/ 2117 w 18"/>
                <a:gd name="T5" fmla="*/ 2948 h 14"/>
                <a:gd name="T6" fmla="*/ 4233 w 18"/>
                <a:gd name="T7" fmla="*/ 2495 h 14"/>
                <a:gd name="T8" fmla="*/ 6879 w 18"/>
                <a:gd name="T9" fmla="*/ 1134 h 14"/>
                <a:gd name="T10" fmla="*/ 9525 w 18"/>
                <a:gd name="T11" fmla="*/ 0 h 14"/>
                <a:gd name="T12" fmla="*/ 7408 w 18"/>
                <a:gd name="T13" fmla="*/ 680 h 14"/>
                <a:gd name="T14" fmla="*/ 6350 w 18"/>
                <a:gd name="T15" fmla="*/ 1361 h 14"/>
                <a:gd name="T16" fmla="*/ 5821 w 18"/>
                <a:gd name="T17" fmla="*/ 2041 h 14"/>
                <a:gd name="T18" fmla="*/ 4233 w 18"/>
                <a:gd name="T19" fmla="*/ 2721 h 14"/>
                <a:gd name="T20" fmla="*/ 3704 w 18"/>
                <a:gd name="T21" fmla="*/ 2948 h 14"/>
                <a:gd name="T22" fmla="*/ 529 w 18"/>
                <a:gd name="T23" fmla="*/ 3175 h 14"/>
                <a:gd name="T24" fmla="*/ 0 w 18"/>
                <a:gd name="T25" fmla="*/ 317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4"/>
                <a:gd name="T41" fmla="*/ 18 w 18"/>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4">
                  <a:moveTo>
                    <a:pt x="0" y="14"/>
                  </a:moveTo>
                  <a:lnTo>
                    <a:pt x="1" y="13"/>
                  </a:lnTo>
                  <a:lnTo>
                    <a:pt x="4" y="13"/>
                  </a:lnTo>
                  <a:lnTo>
                    <a:pt x="8" y="11"/>
                  </a:lnTo>
                  <a:lnTo>
                    <a:pt x="13" y="5"/>
                  </a:lnTo>
                  <a:lnTo>
                    <a:pt x="18" y="0"/>
                  </a:lnTo>
                  <a:lnTo>
                    <a:pt x="14" y="3"/>
                  </a:lnTo>
                  <a:lnTo>
                    <a:pt x="12" y="6"/>
                  </a:lnTo>
                  <a:lnTo>
                    <a:pt x="11" y="9"/>
                  </a:lnTo>
                  <a:lnTo>
                    <a:pt x="8" y="12"/>
                  </a:lnTo>
                  <a:lnTo>
                    <a:pt x="7" y="13"/>
                  </a:lnTo>
                  <a:lnTo>
                    <a:pt x="1" y="14"/>
                  </a:lnTo>
                  <a:lnTo>
                    <a:pt x="0" y="14"/>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8" name="Freeform 28"/>
            <p:cNvSpPr>
              <a:spLocks/>
            </p:cNvSpPr>
            <p:nvPr/>
          </p:nvSpPr>
          <p:spPr bwMode="auto">
            <a:xfrm>
              <a:off x="3485478" y="3153517"/>
              <a:ext cx="4282" cy="2365"/>
            </a:xfrm>
            <a:custGeom>
              <a:avLst/>
              <a:gdLst>
                <a:gd name="T0" fmla="*/ 0 w 10"/>
                <a:gd name="T1" fmla="*/ 4329 h 11"/>
                <a:gd name="T2" fmla="*/ 1270 w 10"/>
                <a:gd name="T3" fmla="*/ 4329 h 11"/>
                <a:gd name="T4" fmla="*/ 1905 w 10"/>
                <a:gd name="T5" fmla="*/ 4329 h 11"/>
                <a:gd name="T6" fmla="*/ 2540 w 10"/>
                <a:gd name="T7" fmla="*/ 4329 h 11"/>
                <a:gd name="T8" fmla="*/ 3175 w 10"/>
                <a:gd name="T9" fmla="*/ 3030 h 11"/>
                <a:gd name="T10" fmla="*/ 5080 w 10"/>
                <a:gd name="T11" fmla="*/ 2597 h 11"/>
                <a:gd name="T12" fmla="*/ 5080 w 10"/>
                <a:gd name="T13" fmla="*/ 2165 h 11"/>
                <a:gd name="T14" fmla="*/ 5715 w 10"/>
                <a:gd name="T15" fmla="*/ 1732 h 11"/>
                <a:gd name="T16" fmla="*/ 3810 w 10"/>
                <a:gd name="T17" fmla="*/ 433 h 11"/>
                <a:gd name="T18" fmla="*/ 3810 w 10"/>
                <a:gd name="T19" fmla="*/ 0 h 11"/>
                <a:gd name="T20" fmla="*/ 5715 w 10"/>
                <a:gd name="T21" fmla="*/ 1299 h 11"/>
                <a:gd name="T22" fmla="*/ 6350 w 10"/>
                <a:gd name="T23" fmla="*/ 1732 h 11"/>
                <a:gd name="T24" fmla="*/ 5715 w 10"/>
                <a:gd name="T25" fmla="*/ 2165 h 11"/>
                <a:gd name="T26" fmla="*/ 3175 w 10"/>
                <a:gd name="T27" fmla="*/ 4329 h 11"/>
                <a:gd name="T28" fmla="*/ 2540 w 10"/>
                <a:gd name="T29" fmla="*/ 4329 h 11"/>
                <a:gd name="T30" fmla="*/ 1905 w 10"/>
                <a:gd name="T31" fmla="*/ 4762 h 11"/>
                <a:gd name="T32" fmla="*/ 0 w 10"/>
                <a:gd name="T33" fmla="*/ 4329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1"/>
                <a:gd name="T53" fmla="*/ 10 w 1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1">
                  <a:moveTo>
                    <a:pt x="0" y="10"/>
                  </a:moveTo>
                  <a:lnTo>
                    <a:pt x="2" y="10"/>
                  </a:lnTo>
                  <a:lnTo>
                    <a:pt x="3" y="10"/>
                  </a:lnTo>
                  <a:lnTo>
                    <a:pt x="4" y="10"/>
                  </a:lnTo>
                  <a:lnTo>
                    <a:pt x="5" y="7"/>
                  </a:lnTo>
                  <a:lnTo>
                    <a:pt x="8" y="6"/>
                  </a:lnTo>
                  <a:lnTo>
                    <a:pt x="8" y="5"/>
                  </a:lnTo>
                  <a:lnTo>
                    <a:pt x="9" y="4"/>
                  </a:lnTo>
                  <a:lnTo>
                    <a:pt x="6" y="1"/>
                  </a:lnTo>
                  <a:lnTo>
                    <a:pt x="6" y="0"/>
                  </a:lnTo>
                  <a:lnTo>
                    <a:pt x="9" y="3"/>
                  </a:lnTo>
                  <a:lnTo>
                    <a:pt x="10" y="4"/>
                  </a:lnTo>
                  <a:lnTo>
                    <a:pt x="9" y="5"/>
                  </a:lnTo>
                  <a:lnTo>
                    <a:pt x="5" y="10"/>
                  </a:lnTo>
                  <a:lnTo>
                    <a:pt x="4" y="10"/>
                  </a:lnTo>
                  <a:lnTo>
                    <a:pt x="3" y="11"/>
                  </a:lnTo>
                  <a:lnTo>
                    <a:pt x="0" y="10"/>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59" name="Freeform 29"/>
            <p:cNvSpPr>
              <a:spLocks/>
            </p:cNvSpPr>
            <p:nvPr/>
          </p:nvSpPr>
          <p:spPr bwMode="auto">
            <a:xfrm>
              <a:off x="3474774" y="3158247"/>
              <a:ext cx="3212" cy="4730"/>
            </a:xfrm>
            <a:custGeom>
              <a:avLst/>
              <a:gdLst>
                <a:gd name="T0" fmla="*/ 0 w 9"/>
                <a:gd name="T1" fmla="*/ 8845 h 14"/>
                <a:gd name="T2" fmla="*/ 0 w 9"/>
                <a:gd name="T3" fmla="*/ 9525 h 14"/>
                <a:gd name="T4" fmla="*/ 1058 w 9"/>
                <a:gd name="T5" fmla="*/ 8845 h 14"/>
                <a:gd name="T6" fmla="*/ 1588 w 9"/>
                <a:gd name="T7" fmla="*/ 8164 h 14"/>
                <a:gd name="T8" fmla="*/ 4234 w 9"/>
                <a:gd name="T9" fmla="*/ 1361 h 14"/>
                <a:gd name="T10" fmla="*/ 4763 w 9"/>
                <a:gd name="T11" fmla="*/ 680 h 14"/>
                <a:gd name="T12" fmla="*/ 4234 w 9"/>
                <a:gd name="T13" fmla="*/ 0 h 14"/>
                <a:gd name="T14" fmla="*/ 4234 w 9"/>
                <a:gd name="T15" fmla="*/ 680 h 14"/>
                <a:gd name="T16" fmla="*/ 3705 w 9"/>
                <a:gd name="T17" fmla="*/ 2041 h 14"/>
                <a:gd name="T18" fmla="*/ 3175 w 9"/>
                <a:gd name="T19" fmla="*/ 4082 h 14"/>
                <a:gd name="T20" fmla="*/ 1588 w 9"/>
                <a:gd name="T21" fmla="*/ 6123 h 14"/>
                <a:gd name="T22" fmla="*/ 1058 w 9"/>
                <a:gd name="T23" fmla="*/ 8164 h 14"/>
                <a:gd name="T24" fmla="*/ 0 w 9"/>
                <a:gd name="T25" fmla="*/ 884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4"/>
                <a:gd name="T41" fmla="*/ 9 w 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4">
                  <a:moveTo>
                    <a:pt x="0" y="13"/>
                  </a:moveTo>
                  <a:lnTo>
                    <a:pt x="0" y="14"/>
                  </a:lnTo>
                  <a:lnTo>
                    <a:pt x="2" y="13"/>
                  </a:lnTo>
                  <a:lnTo>
                    <a:pt x="3" y="12"/>
                  </a:lnTo>
                  <a:lnTo>
                    <a:pt x="8" y="2"/>
                  </a:lnTo>
                  <a:lnTo>
                    <a:pt x="9" y="1"/>
                  </a:lnTo>
                  <a:lnTo>
                    <a:pt x="8" y="0"/>
                  </a:lnTo>
                  <a:lnTo>
                    <a:pt x="8" y="1"/>
                  </a:lnTo>
                  <a:lnTo>
                    <a:pt x="7" y="3"/>
                  </a:lnTo>
                  <a:lnTo>
                    <a:pt x="6" y="6"/>
                  </a:lnTo>
                  <a:lnTo>
                    <a:pt x="3" y="9"/>
                  </a:lnTo>
                  <a:lnTo>
                    <a:pt x="2" y="12"/>
                  </a:lnTo>
                  <a:lnTo>
                    <a:pt x="0" y="13"/>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60" name="Freeform 30"/>
            <p:cNvSpPr>
              <a:spLocks/>
            </p:cNvSpPr>
            <p:nvPr/>
          </p:nvSpPr>
          <p:spPr bwMode="auto">
            <a:xfrm>
              <a:off x="3673874" y="3561911"/>
              <a:ext cx="71719" cy="44939"/>
            </a:xfrm>
            <a:custGeom>
              <a:avLst/>
              <a:gdLst>
                <a:gd name="T0" fmla="*/ 12828 w 199"/>
                <a:gd name="T1" fmla="*/ 44021 h 185"/>
                <a:gd name="T2" fmla="*/ 19242 w 199"/>
                <a:gd name="T3" fmla="*/ 41086 h 185"/>
                <a:gd name="T4" fmla="*/ 20845 w 199"/>
                <a:gd name="T5" fmla="*/ 25434 h 185"/>
                <a:gd name="T6" fmla="*/ 25655 w 199"/>
                <a:gd name="T7" fmla="*/ 23967 h 185"/>
                <a:gd name="T8" fmla="*/ 25655 w 199"/>
                <a:gd name="T9" fmla="*/ 15652 h 185"/>
                <a:gd name="T10" fmla="*/ 33673 w 199"/>
                <a:gd name="T11" fmla="*/ 1467 h 185"/>
                <a:gd name="T12" fmla="*/ 40087 w 199"/>
                <a:gd name="T13" fmla="*/ 0 h 185"/>
                <a:gd name="T14" fmla="*/ 45431 w 199"/>
                <a:gd name="T15" fmla="*/ 978 h 185"/>
                <a:gd name="T16" fmla="*/ 49173 w 199"/>
                <a:gd name="T17" fmla="*/ 2446 h 185"/>
                <a:gd name="T18" fmla="*/ 52380 w 199"/>
                <a:gd name="T19" fmla="*/ 3913 h 185"/>
                <a:gd name="T20" fmla="*/ 56656 w 199"/>
                <a:gd name="T21" fmla="*/ 7826 h 185"/>
                <a:gd name="T22" fmla="*/ 59863 w 199"/>
                <a:gd name="T23" fmla="*/ 8315 h 185"/>
                <a:gd name="T24" fmla="*/ 61466 w 199"/>
                <a:gd name="T25" fmla="*/ 10761 h 185"/>
                <a:gd name="T26" fmla="*/ 63070 w 199"/>
                <a:gd name="T27" fmla="*/ 11739 h 185"/>
                <a:gd name="T28" fmla="*/ 67345 w 199"/>
                <a:gd name="T29" fmla="*/ 11250 h 185"/>
                <a:gd name="T30" fmla="*/ 69483 w 199"/>
                <a:gd name="T31" fmla="*/ 11739 h 185"/>
                <a:gd name="T32" fmla="*/ 75363 w 199"/>
                <a:gd name="T33" fmla="*/ 15652 h 185"/>
                <a:gd name="T34" fmla="*/ 81242 w 199"/>
                <a:gd name="T35" fmla="*/ 19076 h 185"/>
                <a:gd name="T36" fmla="*/ 84984 w 199"/>
                <a:gd name="T37" fmla="*/ 22499 h 185"/>
                <a:gd name="T38" fmla="*/ 90328 w 199"/>
                <a:gd name="T39" fmla="*/ 29836 h 185"/>
                <a:gd name="T40" fmla="*/ 94070 w 199"/>
                <a:gd name="T41" fmla="*/ 35706 h 185"/>
                <a:gd name="T42" fmla="*/ 100484 w 199"/>
                <a:gd name="T43" fmla="*/ 44510 h 185"/>
                <a:gd name="T44" fmla="*/ 105829 w 199"/>
                <a:gd name="T45" fmla="*/ 53803 h 185"/>
                <a:gd name="T46" fmla="*/ 106363 w 199"/>
                <a:gd name="T47" fmla="*/ 57227 h 185"/>
                <a:gd name="T48" fmla="*/ 104760 w 199"/>
                <a:gd name="T49" fmla="*/ 64075 h 185"/>
                <a:gd name="T50" fmla="*/ 103156 w 199"/>
                <a:gd name="T51" fmla="*/ 66031 h 185"/>
                <a:gd name="T52" fmla="*/ 99415 w 199"/>
                <a:gd name="T53" fmla="*/ 67498 h 185"/>
                <a:gd name="T54" fmla="*/ 96742 w 199"/>
                <a:gd name="T55" fmla="*/ 67988 h 185"/>
                <a:gd name="T56" fmla="*/ 93535 w 199"/>
                <a:gd name="T57" fmla="*/ 67498 h 185"/>
                <a:gd name="T58" fmla="*/ 88725 w 199"/>
                <a:gd name="T59" fmla="*/ 67498 h 185"/>
                <a:gd name="T60" fmla="*/ 81242 w 199"/>
                <a:gd name="T61" fmla="*/ 68477 h 185"/>
                <a:gd name="T62" fmla="*/ 70552 w 199"/>
                <a:gd name="T63" fmla="*/ 71900 h 185"/>
                <a:gd name="T64" fmla="*/ 62001 w 199"/>
                <a:gd name="T65" fmla="*/ 76792 h 185"/>
                <a:gd name="T66" fmla="*/ 58259 w 199"/>
                <a:gd name="T67" fmla="*/ 82172 h 185"/>
                <a:gd name="T68" fmla="*/ 55587 w 199"/>
                <a:gd name="T69" fmla="*/ 87063 h 185"/>
                <a:gd name="T70" fmla="*/ 51845 w 199"/>
                <a:gd name="T71" fmla="*/ 88041 h 185"/>
                <a:gd name="T72" fmla="*/ 48638 w 199"/>
                <a:gd name="T73" fmla="*/ 88531 h 185"/>
                <a:gd name="T74" fmla="*/ 38483 w 199"/>
                <a:gd name="T75" fmla="*/ 80705 h 185"/>
                <a:gd name="T76" fmla="*/ 27259 w 199"/>
                <a:gd name="T77" fmla="*/ 73857 h 185"/>
                <a:gd name="T78" fmla="*/ 19776 w 199"/>
                <a:gd name="T79" fmla="*/ 76792 h 185"/>
                <a:gd name="T80" fmla="*/ 16035 w 199"/>
                <a:gd name="T81" fmla="*/ 70922 h 185"/>
                <a:gd name="T82" fmla="*/ 4810 w 199"/>
                <a:gd name="T83" fmla="*/ 57716 h 185"/>
                <a:gd name="T84" fmla="*/ 0 w 199"/>
                <a:gd name="T85" fmla="*/ 47934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9"/>
                <a:gd name="T130" fmla="*/ 0 h 185"/>
                <a:gd name="T131" fmla="*/ 199 w 199"/>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9" h="185">
                  <a:moveTo>
                    <a:pt x="0" y="98"/>
                  </a:moveTo>
                  <a:lnTo>
                    <a:pt x="3" y="92"/>
                  </a:lnTo>
                  <a:lnTo>
                    <a:pt x="24" y="90"/>
                  </a:lnTo>
                  <a:lnTo>
                    <a:pt x="30" y="86"/>
                  </a:lnTo>
                  <a:lnTo>
                    <a:pt x="36" y="86"/>
                  </a:lnTo>
                  <a:lnTo>
                    <a:pt x="36" y="84"/>
                  </a:lnTo>
                  <a:lnTo>
                    <a:pt x="40" y="82"/>
                  </a:lnTo>
                  <a:lnTo>
                    <a:pt x="36" y="59"/>
                  </a:lnTo>
                  <a:lnTo>
                    <a:pt x="39" y="52"/>
                  </a:lnTo>
                  <a:lnTo>
                    <a:pt x="54" y="53"/>
                  </a:lnTo>
                  <a:lnTo>
                    <a:pt x="52" y="50"/>
                  </a:lnTo>
                  <a:lnTo>
                    <a:pt x="48" y="49"/>
                  </a:lnTo>
                  <a:lnTo>
                    <a:pt x="48" y="44"/>
                  </a:lnTo>
                  <a:lnTo>
                    <a:pt x="42" y="33"/>
                  </a:lnTo>
                  <a:lnTo>
                    <a:pt x="48" y="32"/>
                  </a:lnTo>
                  <a:lnTo>
                    <a:pt x="50" y="20"/>
                  </a:lnTo>
                  <a:lnTo>
                    <a:pt x="48" y="17"/>
                  </a:lnTo>
                  <a:lnTo>
                    <a:pt x="63" y="3"/>
                  </a:lnTo>
                  <a:lnTo>
                    <a:pt x="67" y="8"/>
                  </a:lnTo>
                  <a:lnTo>
                    <a:pt x="75" y="3"/>
                  </a:lnTo>
                  <a:lnTo>
                    <a:pt x="75" y="0"/>
                  </a:lnTo>
                  <a:lnTo>
                    <a:pt x="80" y="0"/>
                  </a:lnTo>
                  <a:lnTo>
                    <a:pt x="81" y="2"/>
                  </a:lnTo>
                  <a:lnTo>
                    <a:pt x="85" y="2"/>
                  </a:lnTo>
                  <a:lnTo>
                    <a:pt x="87" y="4"/>
                  </a:lnTo>
                  <a:lnTo>
                    <a:pt x="88" y="5"/>
                  </a:lnTo>
                  <a:lnTo>
                    <a:pt x="92" y="5"/>
                  </a:lnTo>
                  <a:lnTo>
                    <a:pt x="96" y="6"/>
                  </a:lnTo>
                  <a:lnTo>
                    <a:pt x="97" y="8"/>
                  </a:lnTo>
                  <a:lnTo>
                    <a:pt x="98" y="8"/>
                  </a:lnTo>
                  <a:lnTo>
                    <a:pt x="102" y="9"/>
                  </a:lnTo>
                  <a:lnTo>
                    <a:pt x="103" y="10"/>
                  </a:lnTo>
                  <a:lnTo>
                    <a:pt x="106" y="16"/>
                  </a:lnTo>
                  <a:lnTo>
                    <a:pt x="109" y="16"/>
                  </a:lnTo>
                  <a:lnTo>
                    <a:pt x="111" y="16"/>
                  </a:lnTo>
                  <a:lnTo>
                    <a:pt x="112" y="17"/>
                  </a:lnTo>
                  <a:lnTo>
                    <a:pt x="112" y="18"/>
                  </a:lnTo>
                  <a:lnTo>
                    <a:pt x="116" y="21"/>
                  </a:lnTo>
                  <a:lnTo>
                    <a:pt x="115" y="22"/>
                  </a:lnTo>
                  <a:lnTo>
                    <a:pt x="116" y="23"/>
                  </a:lnTo>
                  <a:lnTo>
                    <a:pt x="117" y="23"/>
                  </a:lnTo>
                  <a:lnTo>
                    <a:pt x="118" y="24"/>
                  </a:lnTo>
                  <a:lnTo>
                    <a:pt x="121" y="23"/>
                  </a:lnTo>
                  <a:lnTo>
                    <a:pt x="123" y="23"/>
                  </a:lnTo>
                  <a:lnTo>
                    <a:pt x="126" y="23"/>
                  </a:lnTo>
                  <a:lnTo>
                    <a:pt x="128" y="24"/>
                  </a:lnTo>
                  <a:lnTo>
                    <a:pt x="129" y="24"/>
                  </a:lnTo>
                  <a:lnTo>
                    <a:pt x="130" y="24"/>
                  </a:lnTo>
                  <a:lnTo>
                    <a:pt x="134" y="28"/>
                  </a:lnTo>
                  <a:lnTo>
                    <a:pt x="138" y="29"/>
                  </a:lnTo>
                  <a:lnTo>
                    <a:pt x="141" y="32"/>
                  </a:lnTo>
                  <a:lnTo>
                    <a:pt x="148" y="35"/>
                  </a:lnTo>
                  <a:lnTo>
                    <a:pt x="151" y="37"/>
                  </a:lnTo>
                  <a:lnTo>
                    <a:pt x="152" y="39"/>
                  </a:lnTo>
                  <a:lnTo>
                    <a:pt x="156" y="41"/>
                  </a:lnTo>
                  <a:lnTo>
                    <a:pt x="157" y="44"/>
                  </a:lnTo>
                  <a:lnTo>
                    <a:pt x="159" y="46"/>
                  </a:lnTo>
                  <a:lnTo>
                    <a:pt x="162" y="49"/>
                  </a:lnTo>
                  <a:lnTo>
                    <a:pt x="164" y="53"/>
                  </a:lnTo>
                  <a:lnTo>
                    <a:pt x="169" y="61"/>
                  </a:lnTo>
                  <a:lnTo>
                    <a:pt x="170" y="62"/>
                  </a:lnTo>
                  <a:lnTo>
                    <a:pt x="172" y="64"/>
                  </a:lnTo>
                  <a:lnTo>
                    <a:pt x="176" y="73"/>
                  </a:lnTo>
                  <a:lnTo>
                    <a:pt x="178" y="75"/>
                  </a:lnTo>
                  <a:lnTo>
                    <a:pt x="184" y="86"/>
                  </a:lnTo>
                  <a:lnTo>
                    <a:pt x="188" y="91"/>
                  </a:lnTo>
                  <a:lnTo>
                    <a:pt x="189" y="94"/>
                  </a:lnTo>
                  <a:lnTo>
                    <a:pt x="195" y="108"/>
                  </a:lnTo>
                  <a:lnTo>
                    <a:pt x="198" y="110"/>
                  </a:lnTo>
                  <a:lnTo>
                    <a:pt x="198" y="111"/>
                  </a:lnTo>
                  <a:lnTo>
                    <a:pt x="198" y="112"/>
                  </a:lnTo>
                  <a:lnTo>
                    <a:pt x="199" y="117"/>
                  </a:lnTo>
                  <a:lnTo>
                    <a:pt x="199" y="120"/>
                  </a:lnTo>
                  <a:lnTo>
                    <a:pt x="198" y="127"/>
                  </a:lnTo>
                  <a:lnTo>
                    <a:pt x="196" y="131"/>
                  </a:lnTo>
                  <a:lnTo>
                    <a:pt x="195" y="134"/>
                  </a:lnTo>
                  <a:lnTo>
                    <a:pt x="194" y="135"/>
                  </a:lnTo>
                  <a:lnTo>
                    <a:pt x="193" y="135"/>
                  </a:lnTo>
                  <a:lnTo>
                    <a:pt x="192" y="137"/>
                  </a:lnTo>
                  <a:lnTo>
                    <a:pt x="190" y="138"/>
                  </a:lnTo>
                  <a:lnTo>
                    <a:pt x="186" y="138"/>
                  </a:lnTo>
                  <a:lnTo>
                    <a:pt x="183" y="138"/>
                  </a:lnTo>
                  <a:lnTo>
                    <a:pt x="183" y="139"/>
                  </a:lnTo>
                  <a:lnTo>
                    <a:pt x="181" y="139"/>
                  </a:lnTo>
                  <a:lnTo>
                    <a:pt x="178" y="139"/>
                  </a:lnTo>
                  <a:lnTo>
                    <a:pt x="177" y="138"/>
                  </a:lnTo>
                  <a:lnTo>
                    <a:pt x="175" y="138"/>
                  </a:lnTo>
                  <a:lnTo>
                    <a:pt x="172" y="137"/>
                  </a:lnTo>
                  <a:lnTo>
                    <a:pt x="170" y="137"/>
                  </a:lnTo>
                  <a:lnTo>
                    <a:pt x="166" y="138"/>
                  </a:lnTo>
                  <a:lnTo>
                    <a:pt x="163" y="138"/>
                  </a:lnTo>
                  <a:lnTo>
                    <a:pt x="157" y="139"/>
                  </a:lnTo>
                  <a:lnTo>
                    <a:pt x="152" y="140"/>
                  </a:lnTo>
                  <a:lnTo>
                    <a:pt x="148" y="141"/>
                  </a:lnTo>
                  <a:lnTo>
                    <a:pt x="136" y="146"/>
                  </a:lnTo>
                  <a:lnTo>
                    <a:pt x="132" y="147"/>
                  </a:lnTo>
                  <a:lnTo>
                    <a:pt x="123" y="153"/>
                  </a:lnTo>
                  <a:lnTo>
                    <a:pt x="118" y="156"/>
                  </a:lnTo>
                  <a:lnTo>
                    <a:pt x="116" y="157"/>
                  </a:lnTo>
                  <a:lnTo>
                    <a:pt x="114" y="162"/>
                  </a:lnTo>
                  <a:lnTo>
                    <a:pt x="110" y="165"/>
                  </a:lnTo>
                  <a:lnTo>
                    <a:pt x="109" y="168"/>
                  </a:lnTo>
                  <a:lnTo>
                    <a:pt x="108" y="173"/>
                  </a:lnTo>
                  <a:lnTo>
                    <a:pt x="106" y="174"/>
                  </a:lnTo>
                  <a:lnTo>
                    <a:pt x="104" y="178"/>
                  </a:lnTo>
                  <a:lnTo>
                    <a:pt x="103" y="178"/>
                  </a:lnTo>
                  <a:lnTo>
                    <a:pt x="100" y="180"/>
                  </a:lnTo>
                  <a:lnTo>
                    <a:pt x="97" y="180"/>
                  </a:lnTo>
                  <a:lnTo>
                    <a:pt x="94" y="181"/>
                  </a:lnTo>
                  <a:lnTo>
                    <a:pt x="92" y="181"/>
                  </a:lnTo>
                  <a:lnTo>
                    <a:pt x="91" y="181"/>
                  </a:lnTo>
                  <a:lnTo>
                    <a:pt x="86" y="185"/>
                  </a:lnTo>
                  <a:lnTo>
                    <a:pt x="85" y="176"/>
                  </a:lnTo>
                  <a:lnTo>
                    <a:pt x="72" y="165"/>
                  </a:lnTo>
                  <a:lnTo>
                    <a:pt x="58" y="167"/>
                  </a:lnTo>
                  <a:lnTo>
                    <a:pt x="57" y="157"/>
                  </a:lnTo>
                  <a:lnTo>
                    <a:pt x="51" y="151"/>
                  </a:lnTo>
                  <a:lnTo>
                    <a:pt x="42" y="155"/>
                  </a:lnTo>
                  <a:lnTo>
                    <a:pt x="39" y="161"/>
                  </a:lnTo>
                  <a:lnTo>
                    <a:pt x="37" y="157"/>
                  </a:lnTo>
                  <a:lnTo>
                    <a:pt x="31" y="158"/>
                  </a:lnTo>
                  <a:lnTo>
                    <a:pt x="36" y="147"/>
                  </a:lnTo>
                  <a:lnTo>
                    <a:pt x="30" y="145"/>
                  </a:lnTo>
                  <a:lnTo>
                    <a:pt x="26" y="120"/>
                  </a:lnTo>
                  <a:lnTo>
                    <a:pt x="19" y="116"/>
                  </a:lnTo>
                  <a:lnTo>
                    <a:pt x="9" y="118"/>
                  </a:lnTo>
                  <a:lnTo>
                    <a:pt x="7" y="112"/>
                  </a:lnTo>
                  <a:lnTo>
                    <a:pt x="8" y="104"/>
                  </a:lnTo>
                  <a:lnTo>
                    <a:pt x="0" y="98"/>
                  </a:lnTo>
                  <a:close/>
                </a:path>
              </a:pathLst>
            </a:custGeom>
            <a:solidFill>
              <a:srgbClr val="FFFFFF"/>
            </a:solidFill>
            <a:ln w="1588">
              <a:solidFill>
                <a:srgbClr val="000000"/>
              </a:solidFill>
              <a:round/>
              <a:headEnd/>
              <a:tailEnd/>
            </a:ln>
          </p:spPr>
          <p:txBody>
            <a:bodyPr/>
            <a:lstStyle/>
            <a:p>
              <a:endParaRPr lang="zh-CN" altLang="en-US" sz="2133">
                <a:latin typeface="Arial"/>
              </a:endParaRPr>
            </a:p>
          </p:txBody>
        </p:sp>
        <p:sp>
          <p:nvSpPr>
            <p:cNvPr id="261" name="Freeform 31"/>
            <p:cNvSpPr>
              <a:spLocks/>
            </p:cNvSpPr>
            <p:nvPr/>
          </p:nvSpPr>
          <p:spPr bwMode="auto">
            <a:xfrm>
              <a:off x="2594877" y="3548507"/>
              <a:ext cx="252622" cy="193160"/>
            </a:xfrm>
            <a:custGeom>
              <a:avLst/>
              <a:gdLst>
                <a:gd name="T0" fmla="*/ 119546 w 351"/>
                <a:gd name="T1" fmla="*/ 388938 h 394"/>
                <a:gd name="T2" fmla="*/ 125951 w 351"/>
                <a:gd name="T3" fmla="*/ 367221 h 394"/>
                <a:gd name="T4" fmla="*/ 108873 w 351"/>
                <a:gd name="T5" fmla="*/ 351426 h 394"/>
                <a:gd name="T6" fmla="*/ 96064 w 351"/>
                <a:gd name="T7" fmla="*/ 355375 h 394"/>
                <a:gd name="T8" fmla="*/ 83256 w 351"/>
                <a:gd name="T9" fmla="*/ 353401 h 394"/>
                <a:gd name="T10" fmla="*/ 74717 w 351"/>
                <a:gd name="T11" fmla="*/ 341555 h 394"/>
                <a:gd name="T12" fmla="*/ 59773 w 351"/>
                <a:gd name="T13" fmla="*/ 333657 h 394"/>
                <a:gd name="T14" fmla="*/ 44830 w 351"/>
                <a:gd name="T15" fmla="*/ 329709 h 394"/>
                <a:gd name="T16" fmla="*/ 51234 w 351"/>
                <a:gd name="T17" fmla="*/ 325760 h 394"/>
                <a:gd name="T18" fmla="*/ 34156 w 351"/>
                <a:gd name="T19" fmla="*/ 323786 h 394"/>
                <a:gd name="T20" fmla="*/ 27752 w 351"/>
                <a:gd name="T21" fmla="*/ 311940 h 394"/>
                <a:gd name="T22" fmla="*/ 8539 w 351"/>
                <a:gd name="T23" fmla="*/ 300094 h 394"/>
                <a:gd name="T24" fmla="*/ 14943 w 351"/>
                <a:gd name="T25" fmla="*/ 276403 h 394"/>
                <a:gd name="T26" fmla="*/ 25617 w 351"/>
                <a:gd name="T27" fmla="*/ 258634 h 394"/>
                <a:gd name="T28" fmla="*/ 40560 w 351"/>
                <a:gd name="T29" fmla="*/ 260608 h 394"/>
                <a:gd name="T30" fmla="*/ 51234 w 351"/>
                <a:gd name="T31" fmla="*/ 229019 h 394"/>
                <a:gd name="T32" fmla="*/ 49099 w 351"/>
                <a:gd name="T33" fmla="*/ 209276 h 394"/>
                <a:gd name="T34" fmla="*/ 68312 w 351"/>
                <a:gd name="T35" fmla="*/ 201379 h 394"/>
                <a:gd name="T36" fmla="*/ 89660 w 351"/>
                <a:gd name="T37" fmla="*/ 199405 h 394"/>
                <a:gd name="T38" fmla="*/ 98199 w 351"/>
                <a:gd name="T39" fmla="*/ 205328 h 394"/>
                <a:gd name="T40" fmla="*/ 125951 w 351"/>
                <a:gd name="T41" fmla="*/ 213225 h 394"/>
                <a:gd name="T42" fmla="*/ 143029 w 351"/>
                <a:gd name="T43" fmla="*/ 242839 h 394"/>
                <a:gd name="T44" fmla="*/ 168646 w 351"/>
                <a:gd name="T45" fmla="*/ 248762 h 394"/>
                <a:gd name="T46" fmla="*/ 181454 w 351"/>
                <a:gd name="T47" fmla="*/ 250737 h 394"/>
                <a:gd name="T48" fmla="*/ 196398 w 351"/>
                <a:gd name="T49" fmla="*/ 258634 h 394"/>
                <a:gd name="T50" fmla="*/ 207072 w 351"/>
                <a:gd name="T51" fmla="*/ 250737 h 394"/>
                <a:gd name="T52" fmla="*/ 224150 w 351"/>
                <a:gd name="T53" fmla="*/ 238891 h 394"/>
                <a:gd name="T54" fmla="*/ 234823 w 351"/>
                <a:gd name="T55" fmla="*/ 211251 h 394"/>
                <a:gd name="T56" fmla="*/ 241228 w 351"/>
                <a:gd name="T57" fmla="*/ 181636 h 394"/>
                <a:gd name="T58" fmla="*/ 236958 w 351"/>
                <a:gd name="T59" fmla="*/ 161893 h 394"/>
                <a:gd name="T60" fmla="*/ 251901 w 351"/>
                <a:gd name="T61" fmla="*/ 153996 h 394"/>
                <a:gd name="T62" fmla="*/ 266845 w 351"/>
                <a:gd name="T63" fmla="*/ 144124 h 394"/>
                <a:gd name="T64" fmla="*/ 294597 w 351"/>
                <a:gd name="T65" fmla="*/ 142150 h 394"/>
                <a:gd name="T66" fmla="*/ 305270 w 351"/>
                <a:gd name="T67" fmla="*/ 114510 h 394"/>
                <a:gd name="T68" fmla="*/ 335157 w 351"/>
                <a:gd name="T69" fmla="*/ 94767 h 394"/>
                <a:gd name="T70" fmla="*/ 352235 w 351"/>
                <a:gd name="T71" fmla="*/ 67126 h 394"/>
                <a:gd name="T72" fmla="*/ 358639 w 351"/>
                <a:gd name="T73" fmla="*/ 53306 h 394"/>
                <a:gd name="T74" fmla="*/ 367178 w 351"/>
                <a:gd name="T75" fmla="*/ 39486 h 394"/>
                <a:gd name="T76" fmla="*/ 371448 w 351"/>
                <a:gd name="T77" fmla="*/ 25666 h 394"/>
                <a:gd name="T78" fmla="*/ 350100 w 351"/>
                <a:gd name="T79" fmla="*/ 11846 h 394"/>
                <a:gd name="T80" fmla="*/ 320214 w 351"/>
                <a:gd name="T81" fmla="*/ 0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1"/>
                <a:gd name="T124" fmla="*/ 0 h 394"/>
                <a:gd name="T125" fmla="*/ 351 w 351"/>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1" h="394">
                  <a:moveTo>
                    <a:pt x="112" y="394"/>
                  </a:moveTo>
                  <a:cubicBezTo>
                    <a:pt x="111" y="391"/>
                    <a:pt x="120" y="378"/>
                    <a:pt x="118" y="372"/>
                  </a:cubicBezTo>
                  <a:cubicBezTo>
                    <a:pt x="116" y="366"/>
                    <a:pt x="107" y="358"/>
                    <a:pt x="102" y="356"/>
                  </a:cubicBezTo>
                  <a:cubicBezTo>
                    <a:pt x="98" y="353"/>
                    <a:pt x="94" y="361"/>
                    <a:pt x="90" y="360"/>
                  </a:cubicBezTo>
                  <a:cubicBezTo>
                    <a:pt x="86" y="360"/>
                    <a:pt x="81" y="360"/>
                    <a:pt x="78" y="358"/>
                  </a:cubicBezTo>
                  <a:cubicBezTo>
                    <a:pt x="77" y="355"/>
                    <a:pt x="72" y="348"/>
                    <a:pt x="70" y="346"/>
                  </a:cubicBezTo>
                  <a:cubicBezTo>
                    <a:pt x="67" y="343"/>
                    <a:pt x="56" y="338"/>
                    <a:pt x="56" y="338"/>
                  </a:cubicBezTo>
                  <a:cubicBezTo>
                    <a:pt x="52" y="336"/>
                    <a:pt x="43" y="335"/>
                    <a:pt x="42" y="334"/>
                  </a:cubicBezTo>
                  <a:cubicBezTo>
                    <a:pt x="41" y="333"/>
                    <a:pt x="50" y="331"/>
                    <a:pt x="48" y="330"/>
                  </a:cubicBezTo>
                  <a:cubicBezTo>
                    <a:pt x="41" y="328"/>
                    <a:pt x="33" y="332"/>
                    <a:pt x="32" y="328"/>
                  </a:cubicBezTo>
                  <a:cubicBezTo>
                    <a:pt x="28" y="326"/>
                    <a:pt x="30" y="320"/>
                    <a:pt x="26" y="316"/>
                  </a:cubicBezTo>
                  <a:cubicBezTo>
                    <a:pt x="20" y="306"/>
                    <a:pt x="13" y="318"/>
                    <a:pt x="8" y="304"/>
                  </a:cubicBezTo>
                  <a:cubicBezTo>
                    <a:pt x="0" y="302"/>
                    <a:pt x="14" y="280"/>
                    <a:pt x="14" y="280"/>
                  </a:cubicBezTo>
                  <a:cubicBezTo>
                    <a:pt x="20" y="267"/>
                    <a:pt x="24" y="262"/>
                    <a:pt x="24" y="262"/>
                  </a:cubicBezTo>
                  <a:cubicBezTo>
                    <a:pt x="26" y="258"/>
                    <a:pt x="36" y="269"/>
                    <a:pt x="38" y="264"/>
                  </a:cubicBezTo>
                  <a:cubicBezTo>
                    <a:pt x="42" y="259"/>
                    <a:pt x="47" y="241"/>
                    <a:pt x="48" y="232"/>
                  </a:cubicBezTo>
                  <a:cubicBezTo>
                    <a:pt x="45" y="229"/>
                    <a:pt x="46" y="212"/>
                    <a:pt x="46" y="212"/>
                  </a:cubicBezTo>
                  <a:cubicBezTo>
                    <a:pt x="49" y="207"/>
                    <a:pt x="59" y="205"/>
                    <a:pt x="64" y="204"/>
                  </a:cubicBezTo>
                  <a:cubicBezTo>
                    <a:pt x="70" y="202"/>
                    <a:pt x="79" y="201"/>
                    <a:pt x="84" y="202"/>
                  </a:cubicBezTo>
                  <a:cubicBezTo>
                    <a:pt x="89" y="203"/>
                    <a:pt x="87" y="206"/>
                    <a:pt x="92" y="208"/>
                  </a:cubicBezTo>
                  <a:cubicBezTo>
                    <a:pt x="98" y="209"/>
                    <a:pt x="113" y="213"/>
                    <a:pt x="118" y="216"/>
                  </a:cubicBezTo>
                  <a:cubicBezTo>
                    <a:pt x="130" y="224"/>
                    <a:pt x="113" y="239"/>
                    <a:pt x="134" y="246"/>
                  </a:cubicBezTo>
                  <a:cubicBezTo>
                    <a:pt x="137" y="251"/>
                    <a:pt x="158" y="252"/>
                    <a:pt x="158" y="252"/>
                  </a:cubicBezTo>
                  <a:cubicBezTo>
                    <a:pt x="164" y="254"/>
                    <a:pt x="166" y="252"/>
                    <a:pt x="170" y="254"/>
                  </a:cubicBezTo>
                  <a:cubicBezTo>
                    <a:pt x="174" y="256"/>
                    <a:pt x="180" y="262"/>
                    <a:pt x="184" y="262"/>
                  </a:cubicBezTo>
                  <a:cubicBezTo>
                    <a:pt x="188" y="262"/>
                    <a:pt x="190" y="257"/>
                    <a:pt x="194" y="254"/>
                  </a:cubicBezTo>
                  <a:cubicBezTo>
                    <a:pt x="198" y="251"/>
                    <a:pt x="206" y="249"/>
                    <a:pt x="210" y="242"/>
                  </a:cubicBezTo>
                  <a:cubicBezTo>
                    <a:pt x="218" y="235"/>
                    <a:pt x="207" y="217"/>
                    <a:pt x="220" y="214"/>
                  </a:cubicBezTo>
                  <a:cubicBezTo>
                    <a:pt x="225" y="208"/>
                    <a:pt x="229" y="193"/>
                    <a:pt x="226" y="184"/>
                  </a:cubicBezTo>
                  <a:cubicBezTo>
                    <a:pt x="226" y="176"/>
                    <a:pt x="220" y="169"/>
                    <a:pt x="222" y="164"/>
                  </a:cubicBezTo>
                  <a:cubicBezTo>
                    <a:pt x="226" y="158"/>
                    <a:pt x="236" y="156"/>
                    <a:pt x="236" y="156"/>
                  </a:cubicBezTo>
                  <a:cubicBezTo>
                    <a:pt x="243" y="151"/>
                    <a:pt x="243" y="150"/>
                    <a:pt x="250" y="146"/>
                  </a:cubicBezTo>
                  <a:cubicBezTo>
                    <a:pt x="257" y="144"/>
                    <a:pt x="270" y="149"/>
                    <a:pt x="276" y="144"/>
                  </a:cubicBezTo>
                  <a:cubicBezTo>
                    <a:pt x="283" y="140"/>
                    <a:pt x="280" y="124"/>
                    <a:pt x="286" y="116"/>
                  </a:cubicBezTo>
                  <a:cubicBezTo>
                    <a:pt x="292" y="108"/>
                    <a:pt x="307" y="104"/>
                    <a:pt x="314" y="96"/>
                  </a:cubicBezTo>
                  <a:cubicBezTo>
                    <a:pt x="319" y="89"/>
                    <a:pt x="328" y="79"/>
                    <a:pt x="330" y="68"/>
                  </a:cubicBezTo>
                  <a:cubicBezTo>
                    <a:pt x="334" y="61"/>
                    <a:pt x="334" y="59"/>
                    <a:pt x="336" y="54"/>
                  </a:cubicBezTo>
                  <a:cubicBezTo>
                    <a:pt x="341" y="41"/>
                    <a:pt x="342" y="47"/>
                    <a:pt x="344" y="40"/>
                  </a:cubicBezTo>
                  <a:cubicBezTo>
                    <a:pt x="346" y="35"/>
                    <a:pt x="351" y="31"/>
                    <a:pt x="348" y="26"/>
                  </a:cubicBezTo>
                  <a:cubicBezTo>
                    <a:pt x="345" y="21"/>
                    <a:pt x="336" y="16"/>
                    <a:pt x="328" y="12"/>
                  </a:cubicBezTo>
                  <a:cubicBezTo>
                    <a:pt x="327" y="8"/>
                    <a:pt x="306" y="2"/>
                    <a:pt x="300" y="0"/>
                  </a:cubicBezTo>
                </a:path>
              </a:pathLst>
            </a:custGeom>
            <a:noFill/>
            <a:ln w="3175">
              <a:solidFill>
                <a:schemeClr val="tx1"/>
              </a:solidFill>
              <a:round/>
              <a:headEnd/>
              <a:tailEnd/>
            </a:ln>
          </p:spPr>
          <p:txBody>
            <a:bodyPr wrap="none" anchor="ctr"/>
            <a:lstStyle/>
            <a:p>
              <a:endParaRPr lang="zh-CN" altLang="en-US" sz="2133">
                <a:latin typeface="Arial"/>
              </a:endParaRPr>
            </a:p>
          </p:txBody>
        </p:sp>
        <p:sp>
          <p:nvSpPr>
            <p:cNvPr id="262" name="AutoShape 32"/>
            <p:cNvSpPr>
              <a:spLocks noChangeArrowheads="1"/>
            </p:cNvSpPr>
            <p:nvPr/>
          </p:nvSpPr>
          <p:spPr bwMode="auto">
            <a:xfrm>
              <a:off x="3329195" y="3077830"/>
              <a:ext cx="35325" cy="22864"/>
            </a:xfrm>
            <a:prstGeom prst="star5">
              <a:avLst/>
            </a:prstGeom>
            <a:solidFill>
              <a:srgbClr val="FF0000"/>
            </a:solidFill>
            <a:ln w="9525">
              <a:noFill/>
              <a:miter lim="800000"/>
              <a:headEnd/>
              <a:tailEnd/>
            </a:ln>
            <a:effectLst/>
          </p:spPr>
          <p:txBody>
            <a:bodyPr wrap="none" anchor="ctr"/>
            <a:lstStyle/>
            <a:p>
              <a:pPr>
                <a:defRPr/>
              </a:pPr>
              <a:endParaRPr lang="zh-CN" altLang="en-US" sz="2133">
                <a:latin typeface="Arial"/>
                <a:ea typeface="宋体" pitchFamily="2" charset="-122"/>
              </a:endParaRPr>
            </a:p>
          </p:txBody>
        </p:sp>
        <p:sp>
          <p:nvSpPr>
            <p:cNvPr id="263" name="Text Box 33"/>
            <p:cNvSpPr txBox="1">
              <a:spLocks noChangeArrowheads="1"/>
            </p:cNvSpPr>
            <p:nvPr/>
          </p:nvSpPr>
          <p:spPr bwMode="auto">
            <a:xfrm>
              <a:off x="3274603" y="3022641"/>
              <a:ext cx="116677" cy="400710"/>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a:latin typeface="Arial"/>
                  <a:ea typeface="黑体"/>
                  <a:cs typeface="Arial"/>
                </a:rPr>
                <a:t>Beijing</a:t>
              </a:r>
            </a:p>
          </p:txBody>
        </p:sp>
        <p:sp>
          <p:nvSpPr>
            <p:cNvPr id="264" name="Text Box 34"/>
            <p:cNvSpPr txBox="1">
              <a:spLocks noChangeArrowheads="1"/>
            </p:cNvSpPr>
            <p:nvPr/>
          </p:nvSpPr>
          <p:spPr bwMode="auto">
            <a:xfrm>
              <a:off x="3762721" y="3565852"/>
              <a:ext cx="90987" cy="629051"/>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a:latin typeface="Arial"/>
                  <a:ea typeface="黑体"/>
                  <a:cs typeface="Arial"/>
                </a:rPr>
                <a:t>Shanghai</a:t>
              </a:r>
            </a:p>
          </p:txBody>
        </p:sp>
        <p:sp>
          <p:nvSpPr>
            <p:cNvPr id="265" name="Text Box 35"/>
            <p:cNvSpPr txBox="1">
              <a:spLocks noChangeArrowheads="1"/>
            </p:cNvSpPr>
            <p:nvPr/>
          </p:nvSpPr>
          <p:spPr bwMode="auto">
            <a:xfrm>
              <a:off x="3133306" y="3913540"/>
              <a:ext cx="98480" cy="629051"/>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a:latin typeface="Arial"/>
                  <a:ea typeface="黑体"/>
                  <a:cs typeface="Arial"/>
                </a:rPr>
                <a:t>Guangzhou</a:t>
              </a:r>
            </a:p>
          </p:txBody>
        </p:sp>
        <p:sp>
          <p:nvSpPr>
            <p:cNvPr id="266" name="Text Box 36"/>
            <p:cNvSpPr txBox="1">
              <a:spLocks noChangeArrowheads="1"/>
            </p:cNvSpPr>
            <p:nvPr/>
          </p:nvSpPr>
          <p:spPr bwMode="auto">
            <a:xfrm>
              <a:off x="2371157" y="3649422"/>
              <a:ext cx="109184" cy="456683"/>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Chengdu</a:t>
              </a:r>
            </a:p>
          </p:txBody>
        </p:sp>
        <p:sp>
          <p:nvSpPr>
            <p:cNvPr id="267" name="Text Box 37"/>
            <p:cNvSpPr txBox="1">
              <a:spLocks noChangeArrowheads="1"/>
            </p:cNvSpPr>
            <p:nvPr/>
          </p:nvSpPr>
          <p:spPr bwMode="auto">
            <a:xfrm rot="21349962">
              <a:off x="2479270" y="3195599"/>
              <a:ext cx="103832" cy="456683"/>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Lanzhou</a:t>
              </a:r>
            </a:p>
          </p:txBody>
        </p:sp>
        <p:sp>
          <p:nvSpPr>
            <p:cNvPr id="268" name="Text Box 38"/>
            <p:cNvSpPr txBox="1">
              <a:spLocks noChangeArrowheads="1"/>
            </p:cNvSpPr>
            <p:nvPr/>
          </p:nvSpPr>
          <p:spPr bwMode="auto">
            <a:xfrm>
              <a:off x="1571543" y="2831058"/>
              <a:ext cx="177692" cy="228341"/>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Urumqi</a:t>
              </a:r>
            </a:p>
          </p:txBody>
        </p:sp>
        <p:sp>
          <p:nvSpPr>
            <p:cNvPr id="269" name="Text Box 39"/>
            <p:cNvSpPr txBox="1">
              <a:spLocks noChangeArrowheads="1"/>
            </p:cNvSpPr>
            <p:nvPr/>
          </p:nvSpPr>
          <p:spPr bwMode="auto">
            <a:xfrm>
              <a:off x="3077643" y="3618677"/>
              <a:ext cx="85635" cy="629051"/>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dirty="0">
                  <a:latin typeface="Arial"/>
                  <a:ea typeface="黑体"/>
                  <a:cs typeface="Arial"/>
                </a:rPr>
                <a:t>Wuhan</a:t>
              </a:r>
            </a:p>
          </p:txBody>
        </p:sp>
        <p:sp>
          <p:nvSpPr>
            <p:cNvPr id="270" name="Text Box 40"/>
            <p:cNvSpPr txBox="1">
              <a:spLocks noChangeArrowheads="1"/>
            </p:cNvSpPr>
            <p:nvPr/>
          </p:nvSpPr>
          <p:spPr bwMode="auto">
            <a:xfrm>
              <a:off x="3420182" y="3149574"/>
              <a:ext cx="94198" cy="402084"/>
            </a:xfrm>
            <a:prstGeom prst="rect">
              <a:avLst/>
            </a:prstGeom>
            <a:noFill/>
            <a:ln w="9525">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Tianjin</a:t>
              </a:r>
            </a:p>
          </p:txBody>
        </p:sp>
        <p:sp>
          <p:nvSpPr>
            <p:cNvPr id="271" name="Oval 41"/>
            <p:cNvSpPr>
              <a:spLocks noChangeArrowheads="1"/>
            </p:cNvSpPr>
            <p:nvPr/>
          </p:nvSpPr>
          <p:spPr bwMode="auto">
            <a:xfrm>
              <a:off x="3364519" y="2975588"/>
              <a:ext cx="21409" cy="592377"/>
            </a:xfrm>
            <a:prstGeom prst="ellipse">
              <a:avLst/>
            </a:prstGeom>
            <a:solidFill>
              <a:srgbClr val="FF0000"/>
            </a:solidFill>
            <a:ln w="9525">
              <a:solidFill>
                <a:srgbClr val="FFFF00"/>
              </a:solidFill>
              <a:round/>
              <a:headEnd/>
              <a:tailEnd/>
            </a:ln>
          </p:spPr>
          <p:txBody>
            <a:bodyPr lIns="120000" tIns="62400" rIns="120000" bIns="62400" anchor="ctr">
              <a:spAutoFit/>
            </a:bodyPr>
            <a:lstStyle/>
            <a:p>
              <a:endParaRPr lang="zh-CN" altLang="en-US" sz="2133">
                <a:latin typeface="Arial"/>
              </a:endParaRPr>
            </a:p>
          </p:txBody>
        </p:sp>
        <p:sp>
          <p:nvSpPr>
            <p:cNvPr id="272" name="Oval 42"/>
            <p:cNvSpPr>
              <a:spLocks noChangeArrowheads="1"/>
            </p:cNvSpPr>
            <p:nvPr/>
          </p:nvSpPr>
          <p:spPr bwMode="auto">
            <a:xfrm>
              <a:off x="3535789" y="3241677"/>
              <a:ext cx="20338" cy="592377"/>
            </a:xfrm>
            <a:prstGeom prst="ellipse">
              <a:avLst/>
            </a:prstGeom>
            <a:solidFill>
              <a:srgbClr val="FF0000"/>
            </a:solidFill>
            <a:ln w="9525">
              <a:solidFill>
                <a:srgbClr val="FFFF00"/>
              </a:solidFill>
              <a:round/>
              <a:headEnd/>
              <a:tailEnd/>
            </a:ln>
          </p:spPr>
          <p:txBody>
            <a:bodyPr lIns="120000" tIns="62400" rIns="120000" bIns="62400" anchor="ctr">
              <a:spAutoFit/>
            </a:bodyPr>
            <a:lstStyle/>
            <a:p>
              <a:endParaRPr lang="zh-CN" altLang="en-US" sz="2133">
                <a:latin typeface="Arial"/>
              </a:endParaRPr>
            </a:p>
          </p:txBody>
        </p:sp>
        <p:sp>
          <p:nvSpPr>
            <p:cNvPr id="273" name="Oval 43"/>
            <p:cNvSpPr>
              <a:spLocks noChangeArrowheads="1"/>
            </p:cNvSpPr>
            <p:nvPr/>
          </p:nvSpPr>
          <p:spPr bwMode="auto">
            <a:xfrm>
              <a:off x="3370942" y="2937746"/>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4" name="Oval 44"/>
            <p:cNvSpPr>
              <a:spLocks noChangeArrowheads="1"/>
            </p:cNvSpPr>
            <p:nvPr/>
          </p:nvSpPr>
          <p:spPr bwMode="auto">
            <a:xfrm>
              <a:off x="3364519" y="3021712"/>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5" name="Oval 45"/>
            <p:cNvSpPr>
              <a:spLocks noChangeArrowheads="1"/>
            </p:cNvSpPr>
            <p:nvPr/>
          </p:nvSpPr>
          <p:spPr bwMode="auto">
            <a:xfrm>
              <a:off x="3397703" y="3115530"/>
              <a:ext cx="259683" cy="592377"/>
            </a:xfrm>
            <a:prstGeom prst="ellipse">
              <a:avLst/>
            </a:prstGeom>
            <a:solidFill>
              <a:srgbClr val="FFFF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6" name="Oval 46"/>
            <p:cNvSpPr>
              <a:spLocks noChangeArrowheads="1"/>
            </p:cNvSpPr>
            <p:nvPr/>
          </p:nvSpPr>
          <p:spPr bwMode="auto">
            <a:xfrm>
              <a:off x="3329195" y="3374127"/>
              <a:ext cx="259683" cy="592377"/>
            </a:xfrm>
            <a:prstGeom prst="ellipse">
              <a:avLst/>
            </a:prstGeom>
            <a:solidFill>
              <a:srgbClr val="FFFF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7" name="Freeform 47"/>
            <p:cNvSpPr>
              <a:spLocks/>
            </p:cNvSpPr>
            <p:nvPr/>
          </p:nvSpPr>
          <p:spPr bwMode="auto">
            <a:xfrm>
              <a:off x="3224292" y="3074549"/>
              <a:ext cx="184671" cy="421263"/>
            </a:xfrm>
            <a:custGeom>
              <a:avLst/>
              <a:gdLst>
                <a:gd name="T0" fmla="*/ 1058 w 24"/>
                <a:gd name="T1" fmla="*/ 10746 h 26"/>
                <a:gd name="T2" fmla="*/ 2117 w 24"/>
                <a:gd name="T3" fmla="*/ 3908 h 26"/>
                <a:gd name="T4" fmla="*/ 8467 w 24"/>
                <a:gd name="T5" fmla="*/ 977 h 26"/>
                <a:gd name="T6" fmla="*/ 16933 w 24"/>
                <a:gd name="T7" fmla="*/ 977 h 26"/>
                <a:gd name="T8" fmla="*/ 24342 w 24"/>
                <a:gd name="T9" fmla="*/ 3908 h 26"/>
                <a:gd name="T10" fmla="*/ 24342 w 24"/>
                <a:gd name="T11" fmla="*/ 12700 h 26"/>
                <a:gd name="T12" fmla="*/ 21167 w 24"/>
                <a:gd name="T13" fmla="*/ 19538 h 26"/>
                <a:gd name="T14" fmla="*/ 16933 w 24"/>
                <a:gd name="T15" fmla="*/ 22469 h 26"/>
                <a:gd name="T16" fmla="*/ 5292 w 24"/>
                <a:gd name="T17" fmla="*/ 22469 h 26"/>
                <a:gd name="T18" fmla="*/ 1058 w 24"/>
                <a:gd name="T19" fmla="*/ 16608 h 26"/>
                <a:gd name="T20" fmla="*/ 1058 w 24"/>
                <a:gd name="T21" fmla="*/ 1074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6"/>
                <a:gd name="T35" fmla="*/ 24 w 24"/>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6">
                  <a:moveTo>
                    <a:pt x="1" y="11"/>
                  </a:moveTo>
                  <a:cubicBezTo>
                    <a:pt x="1" y="9"/>
                    <a:pt x="0" y="6"/>
                    <a:pt x="2" y="4"/>
                  </a:cubicBezTo>
                  <a:cubicBezTo>
                    <a:pt x="3" y="2"/>
                    <a:pt x="6" y="2"/>
                    <a:pt x="8" y="1"/>
                  </a:cubicBezTo>
                  <a:cubicBezTo>
                    <a:pt x="10" y="0"/>
                    <a:pt x="14" y="1"/>
                    <a:pt x="16" y="1"/>
                  </a:cubicBezTo>
                  <a:cubicBezTo>
                    <a:pt x="19" y="1"/>
                    <a:pt x="22" y="2"/>
                    <a:pt x="23" y="4"/>
                  </a:cubicBezTo>
                  <a:cubicBezTo>
                    <a:pt x="24" y="6"/>
                    <a:pt x="24" y="10"/>
                    <a:pt x="23" y="13"/>
                  </a:cubicBezTo>
                  <a:cubicBezTo>
                    <a:pt x="22" y="16"/>
                    <a:pt x="21" y="18"/>
                    <a:pt x="20" y="20"/>
                  </a:cubicBezTo>
                  <a:cubicBezTo>
                    <a:pt x="18" y="26"/>
                    <a:pt x="21" y="19"/>
                    <a:pt x="16" y="23"/>
                  </a:cubicBezTo>
                  <a:cubicBezTo>
                    <a:pt x="13" y="24"/>
                    <a:pt x="7" y="24"/>
                    <a:pt x="5" y="23"/>
                  </a:cubicBezTo>
                  <a:cubicBezTo>
                    <a:pt x="3" y="22"/>
                    <a:pt x="2" y="19"/>
                    <a:pt x="1" y="17"/>
                  </a:cubicBezTo>
                  <a:cubicBezTo>
                    <a:pt x="0" y="15"/>
                    <a:pt x="1" y="12"/>
                    <a:pt x="1" y="11"/>
                  </a:cubicBezTo>
                  <a:close/>
                </a:path>
              </a:pathLst>
            </a:custGeom>
            <a:solidFill>
              <a:srgbClr val="FFFF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8" name="Oval 48"/>
            <p:cNvSpPr>
              <a:spLocks noChangeArrowheads="1"/>
            </p:cNvSpPr>
            <p:nvPr/>
          </p:nvSpPr>
          <p:spPr bwMode="auto">
            <a:xfrm>
              <a:off x="3191108" y="3233397"/>
              <a:ext cx="259683" cy="592377"/>
            </a:xfrm>
            <a:prstGeom prst="ellipse">
              <a:avLst/>
            </a:prstGeom>
            <a:solidFill>
              <a:srgbClr val="FFFF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79" name="Oval 49"/>
            <p:cNvSpPr>
              <a:spLocks noChangeArrowheads="1"/>
            </p:cNvSpPr>
            <p:nvPr/>
          </p:nvSpPr>
          <p:spPr bwMode="auto">
            <a:xfrm>
              <a:off x="3226433" y="3772667"/>
              <a:ext cx="259683" cy="592377"/>
            </a:xfrm>
            <a:prstGeom prst="ellipse">
              <a:avLst/>
            </a:prstGeom>
            <a:solidFill>
              <a:srgbClr val="FFFF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80" name="Text Box 50"/>
            <p:cNvSpPr txBox="1">
              <a:spLocks noChangeArrowheads="1"/>
            </p:cNvSpPr>
            <p:nvPr/>
          </p:nvSpPr>
          <p:spPr bwMode="auto">
            <a:xfrm>
              <a:off x="2801471" y="3449168"/>
              <a:ext cx="85635" cy="342512"/>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Xi'an</a:t>
              </a:r>
            </a:p>
          </p:txBody>
        </p:sp>
        <p:sp>
          <p:nvSpPr>
            <p:cNvPr id="281" name="Text Box 51"/>
            <p:cNvSpPr txBox="1">
              <a:spLocks noChangeArrowheads="1"/>
            </p:cNvSpPr>
            <p:nvPr/>
          </p:nvSpPr>
          <p:spPr bwMode="auto">
            <a:xfrm>
              <a:off x="2676230" y="3215799"/>
              <a:ext cx="94198" cy="456683"/>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Yinchuan</a:t>
              </a:r>
            </a:p>
          </p:txBody>
        </p:sp>
        <p:sp>
          <p:nvSpPr>
            <p:cNvPr id="282" name="Text Box 52"/>
            <p:cNvSpPr txBox="1">
              <a:spLocks noChangeArrowheads="1"/>
            </p:cNvSpPr>
            <p:nvPr/>
          </p:nvSpPr>
          <p:spPr bwMode="auto">
            <a:xfrm>
              <a:off x="2861416" y="3046294"/>
              <a:ext cx="168058" cy="228341"/>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Hohhot</a:t>
              </a:r>
            </a:p>
          </p:txBody>
        </p:sp>
        <p:sp>
          <p:nvSpPr>
            <p:cNvPr id="283" name="Text Box 53"/>
            <p:cNvSpPr txBox="1">
              <a:spLocks noChangeArrowheads="1"/>
            </p:cNvSpPr>
            <p:nvPr/>
          </p:nvSpPr>
          <p:spPr bwMode="auto">
            <a:xfrm>
              <a:off x="3043389" y="3218165"/>
              <a:ext cx="100621" cy="402084"/>
            </a:xfrm>
            <a:prstGeom prst="rect">
              <a:avLst/>
            </a:prstGeom>
            <a:noFill/>
            <a:ln w="9525">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Taiyuan</a:t>
              </a:r>
            </a:p>
          </p:txBody>
        </p:sp>
        <p:sp>
          <p:nvSpPr>
            <p:cNvPr id="284" name="Text Box 54"/>
            <p:cNvSpPr txBox="1">
              <a:spLocks noChangeArrowheads="1"/>
            </p:cNvSpPr>
            <p:nvPr/>
          </p:nvSpPr>
          <p:spPr bwMode="auto">
            <a:xfrm>
              <a:off x="2282311" y="3275719"/>
              <a:ext cx="88846" cy="342512"/>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Xining</a:t>
              </a:r>
            </a:p>
          </p:txBody>
        </p:sp>
        <p:sp>
          <p:nvSpPr>
            <p:cNvPr id="285" name="Text Box 55"/>
            <p:cNvSpPr txBox="1">
              <a:spLocks noChangeArrowheads="1"/>
            </p:cNvSpPr>
            <p:nvPr/>
          </p:nvSpPr>
          <p:spPr bwMode="auto">
            <a:xfrm>
              <a:off x="1561909" y="3591870"/>
              <a:ext cx="206593" cy="228341"/>
            </a:xfrm>
            <a:prstGeom prst="rect">
              <a:avLst/>
            </a:prstGeom>
            <a:noFill/>
            <a:ln w="9525">
              <a:noFill/>
              <a:miter lim="800000"/>
              <a:headEnd/>
              <a:tailEnd/>
            </a:ln>
          </p:spPr>
          <p:txBody>
            <a:bodyPr lIns="0" tIns="0" rIns="0" bIns="0">
              <a:spAutoFit/>
            </a:bodyPr>
            <a:lstStyle/>
            <a:p>
              <a:pPr defTabSz="1243553">
                <a:spcBef>
                  <a:spcPts val="560"/>
                </a:spcBef>
              </a:pPr>
              <a:r>
                <a:rPr lang="zh-CN" altLang="en-US" sz="800">
                  <a:latin typeface="Arial"/>
                  <a:ea typeface="黑体"/>
                  <a:cs typeface="Arial"/>
                </a:rPr>
                <a:t>Lhasa</a:t>
              </a:r>
            </a:p>
          </p:txBody>
        </p:sp>
        <p:sp>
          <p:nvSpPr>
            <p:cNvPr id="286" name="Text Box 56"/>
            <p:cNvSpPr txBox="1">
              <a:spLocks noChangeArrowheads="1"/>
            </p:cNvSpPr>
            <p:nvPr/>
          </p:nvSpPr>
          <p:spPr bwMode="auto">
            <a:xfrm>
              <a:off x="2695498" y="3657308"/>
              <a:ext cx="85635" cy="913365"/>
            </a:xfrm>
            <a:prstGeom prst="rect">
              <a:avLst/>
            </a:prstGeom>
            <a:noFill/>
            <a:ln w="9525">
              <a:noFill/>
              <a:miter lim="800000"/>
              <a:headEnd/>
              <a:tailEnd/>
            </a:ln>
          </p:spPr>
          <p:txBody>
            <a:bodyPr lIns="0" tIns="0" rIns="0" bIns="0">
              <a:spAutoFit/>
            </a:bodyPr>
            <a:lstStyle/>
            <a:p>
              <a:pPr defTabSz="1243553">
                <a:spcBef>
                  <a:spcPts val="560"/>
                </a:spcBef>
              </a:pPr>
              <a:r>
                <a:rPr lang="zh-CN" altLang="en-US" sz="800" dirty="0">
                  <a:latin typeface="Arial"/>
                  <a:ea typeface="黑体"/>
                  <a:cs typeface="Arial"/>
                </a:rPr>
                <a:t>Chongqing</a:t>
              </a:r>
            </a:p>
          </p:txBody>
        </p:sp>
        <p:sp>
          <p:nvSpPr>
            <p:cNvPr id="287" name="Text Box 57"/>
            <p:cNvSpPr txBox="1">
              <a:spLocks noChangeArrowheads="1"/>
            </p:cNvSpPr>
            <p:nvPr/>
          </p:nvSpPr>
          <p:spPr bwMode="auto">
            <a:xfrm>
              <a:off x="3123672" y="3163766"/>
              <a:ext cx="139156" cy="516255"/>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Shijiazhuang</a:t>
              </a:r>
            </a:p>
          </p:txBody>
        </p:sp>
        <p:sp>
          <p:nvSpPr>
            <p:cNvPr id="288" name="Text Box 58"/>
            <p:cNvSpPr txBox="1">
              <a:spLocks noChangeArrowheads="1"/>
            </p:cNvSpPr>
            <p:nvPr/>
          </p:nvSpPr>
          <p:spPr bwMode="auto">
            <a:xfrm>
              <a:off x="3288518" y="3278085"/>
              <a:ext cx="118818" cy="287914"/>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Jinan</a:t>
              </a:r>
            </a:p>
          </p:txBody>
        </p:sp>
        <p:sp>
          <p:nvSpPr>
            <p:cNvPr id="289" name="Text Box 59"/>
            <p:cNvSpPr txBox="1">
              <a:spLocks noChangeArrowheads="1"/>
            </p:cNvSpPr>
            <p:nvPr/>
          </p:nvSpPr>
          <p:spPr bwMode="auto">
            <a:xfrm>
              <a:off x="3514380" y="3542200"/>
              <a:ext cx="87776" cy="516255"/>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Nanjing</a:t>
              </a:r>
            </a:p>
          </p:txBody>
        </p:sp>
        <p:sp>
          <p:nvSpPr>
            <p:cNvPr id="290" name="Text Box 60"/>
            <p:cNvSpPr txBox="1">
              <a:spLocks noChangeArrowheads="1"/>
            </p:cNvSpPr>
            <p:nvPr/>
          </p:nvSpPr>
          <p:spPr bwMode="auto">
            <a:xfrm>
              <a:off x="3039108" y="3761377"/>
              <a:ext cx="83494" cy="858767"/>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Changsha</a:t>
              </a:r>
            </a:p>
          </p:txBody>
        </p:sp>
        <p:sp>
          <p:nvSpPr>
            <p:cNvPr id="291" name="Text Box 61"/>
            <p:cNvSpPr txBox="1">
              <a:spLocks noChangeArrowheads="1"/>
            </p:cNvSpPr>
            <p:nvPr/>
          </p:nvSpPr>
          <p:spPr bwMode="auto">
            <a:xfrm>
              <a:off x="3639621" y="3859139"/>
              <a:ext cx="88846" cy="516255"/>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Fuzhou</a:t>
              </a:r>
            </a:p>
          </p:txBody>
        </p:sp>
        <p:sp>
          <p:nvSpPr>
            <p:cNvPr id="292" name="Freeform 62"/>
            <p:cNvSpPr>
              <a:spLocks/>
            </p:cNvSpPr>
            <p:nvPr/>
          </p:nvSpPr>
          <p:spPr bwMode="auto">
            <a:xfrm>
              <a:off x="3608578" y="3359951"/>
              <a:ext cx="184671" cy="421263"/>
            </a:xfrm>
            <a:custGeom>
              <a:avLst/>
              <a:gdLst>
                <a:gd name="T0" fmla="*/ 4762 w 6"/>
                <a:gd name="T1" fmla="*/ 0 h 20"/>
                <a:gd name="T2" fmla="*/ 0 w 6"/>
                <a:gd name="T3" fmla="*/ 19050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6" y="0"/>
                  </a:moveTo>
                  <a:cubicBezTo>
                    <a:pt x="5" y="6"/>
                    <a:pt x="4" y="15"/>
                    <a:pt x="0" y="20"/>
                  </a:cubicBezTo>
                </a:path>
              </a:pathLst>
            </a:custGeom>
            <a:noFill/>
            <a:ln w="6350">
              <a:solidFill>
                <a:srgbClr val="FFFFFF"/>
              </a:solidFill>
              <a:round/>
              <a:headEnd/>
              <a:tailEnd/>
            </a:ln>
          </p:spPr>
          <p:txBody>
            <a:bodyPr wrap="none" lIns="120000" tIns="62400" rIns="120000" bIns="62400" anchor="ctr">
              <a:spAutoFit/>
            </a:bodyPr>
            <a:lstStyle/>
            <a:p>
              <a:endParaRPr lang="zh-CN" altLang="en-US" sz="2133">
                <a:latin typeface="Arial"/>
              </a:endParaRPr>
            </a:p>
          </p:txBody>
        </p:sp>
        <p:sp>
          <p:nvSpPr>
            <p:cNvPr id="293" name="Freeform 63"/>
            <p:cNvSpPr>
              <a:spLocks/>
            </p:cNvSpPr>
            <p:nvPr/>
          </p:nvSpPr>
          <p:spPr bwMode="auto">
            <a:xfrm>
              <a:off x="3626775" y="3362711"/>
              <a:ext cx="184671" cy="421263"/>
            </a:xfrm>
            <a:custGeom>
              <a:avLst/>
              <a:gdLst>
                <a:gd name="T0" fmla="*/ 1058 w 15"/>
                <a:gd name="T1" fmla="*/ 7820 h 27"/>
                <a:gd name="T2" fmla="*/ 15875 w 15"/>
                <a:gd name="T3" fmla="*/ 10054 h 27"/>
                <a:gd name="T4" fmla="*/ 0 w 15"/>
                <a:gd name="T5" fmla="*/ 23460 h 27"/>
                <a:gd name="T6" fmla="*/ 9525 w 15"/>
                <a:gd name="T7" fmla="*/ 30163 h 27"/>
                <a:gd name="T8" fmla="*/ 0 60000 65536"/>
                <a:gd name="T9" fmla="*/ 0 60000 65536"/>
                <a:gd name="T10" fmla="*/ 0 60000 65536"/>
                <a:gd name="T11" fmla="*/ 0 60000 65536"/>
                <a:gd name="T12" fmla="*/ 0 w 15"/>
                <a:gd name="T13" fmla="*/ 0 h 27"/>
                <a:gd name="T14" fmla="*/ 15 w 15"/>
                <a:gd name="T15" fmla="*/ 27 h 27"/>
              </a:gdLst>
              <a:ahLst/>
              <a:cxnLst>
                <a:cxn ang="T8">
                  <a:pos x="T0" y="T1"/>
                </a:cxn>
                <a:cxn ang="T9">
                  <a:pos x="T2" y="T3"/>
                </a:cxn>
                <a:cxn ang="T10">
                  <a:pos x="T4" y="T5"/>
                </a:cxn>
                <a:cxn ang="T11">
                  <a:pos x="T6" y="T7"/>
                </a:cxn>
              </a:cxnLst>
              <a:rect l="T12" t="T13" r="T14" b="T15"/>
              <a:pathLst>
                <a:path w="15" h="27">
                  <a:moveTo>
                    <a:pt x="1" y="7"/>
                  </a:moveTo>
                  <a:cubicBezTo>
                    <a:pt x="8" y="3"/>
                    <a:pt x="11" y="0"/>
                    <a:pt x="15" y="9"/>
                  </a:cubicBezTo>
                  <a:cubicBezTo>
                    <a:pt x="12" y="15"/>
                    <a:pt x="6" y="18"/>
                    <a:pt x="0" y="21"/>
                  </a:cubicBezTo>
                  <a:cubicBezTo>
                    <a:pt x="3" y="23"/>
                    <a:pt x="9" y="27"/>
                    <a:pt x="9" y="27"/>
                  </a:cubicBezTo>
                </a:path>
              </a:pathLst>
            </a:custGeom>
            <a:noFill/>
            <a:ln w="6350">
              <a:solidFill>
                <a:srgbClr val="FFFFFF"/>
              </a:solidFill>
              <a:round/>
              <a:headEnd/>
              <a:tailEnd/>
            </a:ln>
          </p:spPr>
          <p:txBody>
            <a:bodyPr wrap="none" lIns="120000" tIns="62400" rIns="120000" bIns="62400" anchor="ctr">
              <a:spAutoFit/>
            </a:bodyPr>
            <a:lstStyle/>
            <a:p>
              <a:endParaRPr lang="zh-CN" altLang="en-US" sz="2133">
                <a:latin typeface="Arial"/>
              </a:endParaRPr>
            </a:p>
          </p:txBody>
        </p:sp>
        <p:sp>
          <p:nvSpPr>
            <p:cNvPr id="294" name="Freeform 64"/>
            <p:cNvSpPr>
              <a:spLocks/>
            </p:cNvSpPr>
            <p:nvPr/>
          </p:nvSpPr>
          <p:spPr bwMode="auto">
            <a:xfrm>
              <a:off x="3647114" y="3371384"/>
              <a:ext cx="184671" cy="421263"/>
            </a:xfrm>
            <a:custGeom>
              <a:avLst/>
              <a:gdLst>
                <a:gd name="T0" fmla="*/ 6350 w 21"/>
                <a:gd name="T1" fmla="*/ 5953 h 24"/>
                <a:gd name="T2" fmla="*/ 9525 w 21"/>
                <a:gd name="T3" fmla="*/ 11906 h 24"/>
                <a:gd name="T4" fmla="*/ 6350 w 21"/>
                <a:gd name="T5" fmla="*/ 23812 h 24"/>
                <a:gd name="T6" fmla="*/ 0 w 21"/>
                <a:gd name="T7" fmla="*/ 19843 h 24"/>
                <a:gd name="T8" fmla="*/ 0 60000 65536"/>
                <a:gd name="T9" fmla="*/ 0 60000 65536"/>
                <a:gd name="T10" fmla="*/ 0 60000 65536"/>
                <a:gd name="T11" fmla="*/ 0 60000 65536"/>
                <a:gd name="T12" fmla="*/ 0 w 21"/>
                <a:gd name="T13" fmla="*/ 0 h 24"/>
                <a:gd name="T14" fmla="*/ 21 w 21"/>
                <a:gd name="T15" fmla="*/ 24 h 24"/>
              </a:gdLst>
              <a:ahLst/>
              <a:cxnLst>
                <a:cxn ang="T8">
                  <a:pos x="T0" y="T1"/>
                </a:cxn>
                <a:cxn ang="T9">
                  <a:pos x="T2" y="T3"/>
                </a:cxn>
                <a:cxn ang="T10">
                  <a:pos x="T4" y="T5"/>
                </a:cxn>
                <a:cxn ang="T11">
                  <a:pos x="T6" y="T7"/>
                </a:cxn>
              </a:cxnLst>
              <a:rect l="T12" t="T13" r="T14" b="T15"/>
              <a:pathLst>
                <a:path w="21" h="24">
                  <a:moveTo>
                    <a:pt x="6" y="6"/>
                  </a:moveTo>
                  <a:cubicBezTo>
                    <a:pt x="17" y="0"/>
                    <a:pt x="21" y="10"/>
                    <a:pt x="9" y="12"/>
                  </a:cubicBezTo>
                  <a:cubicBezTo>
                    <a:pt x="19" y="16"/>
                    <a:pt x="15" y="22"/>
                    <a:pt x="6" y="24"/>
                  </a:cubicBezTo>
                  <a:cubicBezTo>
                    <a:pt x="1" y="21"/>
                    <a:pt x="3" y="22"/>
                    <a:pt x="0" y="20"/>
                  </a:cubicBezTo>
                </a:path>
              </a:pathLst>
            </a:custGeom>
            <a:noFill/>
            <a:ln w="6350">
              <a:solidFill>
                <a:srgbClr val="FFFFFF"/>
              </a:solidFill>
              <a:round/>
              <a:headEnd/>
              <a:tailEnd/>
            </a:ln>
          </p:spPr>
          <p:txBody>
            <a:bodyPr wrap="none" lIns="120000" tIns="62400" rIns="120000" bIns="62400" anchor="ctr">
              <a:spAutoFit/>
            </a:bodyPr>
            <a:lstStyle/>
            <a:p>
              <a:endParaRPr lang="zh-CN" altLang="en-US" sz="2133">
                <a:latin typeface="Arial"/>
              </a:endParaRPr>
            </a:p>
          </p:txBody>
        </p:sp>
        <p:sp>
          <p:nvSpPr>
            <p:cNvPr id="295" name="Text Box 65"/>
            <p:cNvSpPr txBox="1">
              <a:spLocks noChangeArrowheads="1"/>
            </p:cNvSpPr>
            <p:nvPr/>
          </p:nvSpPr>
          <p:spPr bwMode="auto">
            <a:xfrm>
              <a:off x="2825013" y="4199730"/>
              <a:ext cx="297589" cy="54400"/>
            </a:xfrm>
            <a:prstGeom prst="rect">
              <a:avLst/>
            </a:prstGeom>
            <a:noFill/>
            <a:ln w="25400">
              <a:noFill/>
              <a:miter lim="800000"/>
              <a:headEnd/>
              <a:tailEnd/>
            </a:ln>
          </p:spPr>
          <p:txBody>
            <a:bodyPr vert="eaVert" lIns="122337" tIns="63616" rIns="122337" bIns="63616">
              <a:spAutoFit/>
            </a:bodyPr>
            <a:lstStyle/>
            <a:p>
              <a:pPr defTabSz="1242453">
                <a:spcBef>
                  <a:spcPct val="50000"/>
                </a:spcBef>
              </a:pPr>
              <a:endParaRPr kumimoji="1" lang="zh-CN" altLang="zh-CN" sz="933">
                <a:solidFill>
                  <a:srgbClr val="66CCFF"/>
                </a:solidFill>
                <a:latin typeface="Arial"/>
                <a:ea typeface="黑体" pitchFamily="2" charset="-122"/>
                <a:cs typeface="Arial" charset="0"/>
              </a:endParaRPr>
            </a:p>
          </p:txBody>
        </p:sp>
        <p:sp>
          <p:nvSpPr>
            <p:cNvPr id="296" name="Oval 66"/>
            <p:cNvSpPr>
              <a:spLocks noChangeArrowheads="1"/>
            </p:cNvSpPr>
            <p:nvPr/>
          </p:nvSpPr>
          <p:spPr bwMode="auto">
            <a:xfrm>
              <a:off x="3000572" y="3534962"/>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297" name="Oval 67"/>
            <p:cNvSpPr>
              <a:spLocks noChangeArrowheads="1"/>
            </p:cNvSpPr>
            <p:nvPr/>
          </p:nvSpPr>
          <p:spPr bwMode="auto">
            <a:xfrm>
              <a:off x="3429816" y="3244830"/>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298" name="Text Box 68"/>
            <p:cNvSpPr txBox="1">
              <a:spLocks noChangeArrowheads="1"/>
            </p:cNvSpPr>
            <p:nvPr/>
          </p:nvSpPr>
          <p:spPr bwMode="auto">
            <a:xfrm>
              <a:off x="3639621" y="3156670"/>
              <a:ext cx="147766" cy="92198"/>
            </a:xfrm>
            <a:prstGeom prst="rect">
              <a:avLst/>
            </a:prstGeom>
            <a:noFill/>
            <a:ln w="57150">
              <a:noFill/>
              <a:miter lim="800000"/>
              <a:headEnd/>
              <a:tailEnd/>
            </a:ln>
          </p:spPr>
          <p:txBody>
            <a:bodyPr wrap="none" lIns="0" tIns="0" rIns="0" bIns="17239">
              <a:spAutoFit/>
            </a:bodyPr>
            <a:lstStyle/>
            <a:p>
              <a:pPr defTabSz="341367"/>
              <a:r>
                <a:rPr lang="zh-CN" altLang="en-US" sz="533">
                  <a:latin typeface="Arial"/>
                  <a:ea typeface="黑体"/>
                  <a:cs typeface="Arial"/>
                </a:rPr>
                <a:t>Dalian</a:t>
              </a:r>
            </a:p>
          </p:txBody>
        </p:sp>
        <p:sp>
          <p:nvSpPr>
            <p:cNvPr id="299" name="Text Box 69"/>
            <p:cNvSpPr txBox="1">
              <a:spLocks noChangeArrowheads="1"/>
            </p:cNvSpPr>
            <p:nvPr/>
          </p:nvSpPr>
          <p:spPr bwMode="auto">
            <a:xfrm>
              <a:off x="3485478" y="3066002"/>
              <a:ext cx="233250" cy="92198"/>
            </a:xfrm>
            <a:prstGeom prst="rect">
              <a:avLst/>
            </a:prstGeom>
            <a:noFill/>
            <a:ln w="57150">
              <a:noFill/>
              <a:miter lim="800000"/>
              <a:headEnd/>
              <a:tailEnd/>
            </a:ln>
          </p:spPr>
          <p:txBody>
            <a:bodyPr wrap="none" lIns="0" tIns="0" rIns="0" bIns="17239">
              <a:spAutoFit/>
            </a:bodyPr>
            <a:lstStyle/>
            <a:p>
              <a:pPr defTabSz="341367"/>
              <a:r>
                <a:rPr lang="zh-CN" altLang="en-US" sz="533">
                  <a:latin typeface="Arial"/>
                  <a:ea typeface="黑体"/>
                  <a:cs typeface="Arial"/>
                </a:rPr>
                <a:t>Tangshan</a:t>
              </a:r>
            </a:p>
          </p:txBody>
        </p:sp>
        <p:sp>
          <p:nvSpPr>
            <p:cNvPr id="300" name="Text Box 70"/>
            <p:cNvSpPr txBox="1">
              <a:spLocks noChangeArrowheads="1"/>
            </p:cNvSpPr>
            <p:nvPr/>
          </p:nvSpPr>
          <p:spPr bwMode="auto">
            <a:xfrm>
              <a:off x="3754157" y="3032890"/>
              <a:ext cx="177074" cy="92198"/>
            </a:xfrm>
            <a:prstGeom prst="rect">
              <a:avLst/>
            </a:prstGeom>
            <a:noFill/>
            <a:ln w="57150">
              <a:noFill/>
              <a:miter lim="800000"/>
              <a:headEnd/>
              <a:tailEnd/>
            </a:ln>
          </p:spPr>
          <p:txBody>
            <a:bodyPr wrap="none" lIns="0" tIns="0" rIns="0" bIns="17239">
              <a:spAutoFit/>
            </a:bodyPr>
            <a:lstStyle/>
            <a:p>
              <a:pPr defTabSz="341367"/>
              <a:r>
                <a:rPr lang="zh-CN" altLang="en-US" sz="533">
                  <a:latin typeface="Arial"/>
                  <a:ea typeface="黑体"/>
                  <a:cs typeface="Arial"/>
                </a:rPr>
                <a:t>Anshan</a:t>
              </a:r>
            </a:p>
          </p:txBody>
        </p:sp>
        <p:sp>
          <p:nvSpPr>
            <p:cNvPr id="301" name="Oval 71"/>
            <p:cNvSpPr>
              <a:spLocks noChangeArrowheads="1"/>
            </p:cNvSpPr>
            <p:nvPr/>
          </p:nvSpPr>
          <p:spPr bwMode="auto">
            <a:xfrm>
              <a:off x="3156855" y="3750197"/>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02" name="Oval 72"/>
            <p:cNvSpPr>
              <a:spLocks noChangeArrowheads="1"/>
            </p:cNvSpPr>
            <p:nvPr/>
          </p:nvSpPr>
          <p:spPr bwMode="auto">
            <a:xfrm>
              <a:off x="3615001" y="2684274"/>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3" name="Oval 73"/>
            <p:cNvSpPr>
              <a:spLocks noChangeArrowheads="1"/>
            </p:cNvSpPr>
            <p:nvPr/>
          </p:nvSpPr>
          <p:spPr bwMode="auto">
            <a:xfrm>
              <a:off x="3734890" y="2743009"/>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4" name="Oval 74"/>
            <p:cNvSpPr>
              <a:spLocks noChangeArrowheads="1"/>
            </p:cNvSpPr>
            <p:nvPr/>
          </p:nvSpPr>
          <p:spPr bwMode="auto">
            <a:xfrm>
              <a:off x="3657818" y="2853781"/>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5" name="Oval 75"/>
            <p:cNvSpPr>
              <a:spLocks noChangeArrowheads="1"/>
            </p:cNvSpPr>
            <p:nvPr/>
          </p:nvSpPr>
          <p:spPr bwMode="auto">
            <a:xfrm>
              <a:off x="2819668" y="2808841"/>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6" name="Text Box 76"/>
            <p:cNvSpPr txBox="1">
              <a:spLocks noChangeArrowheads="1"/>
            </p:cNvSpPr>
            <p:nvPr/>
          </p:nvSpPr>
          <p:spPr bwMode="auto">
            <a:xfrm>
              <a:off x="2732964" y="3416844"/>
              <a:ext cx="114793" cy="76055"/>
            </a:xfrm>
            <a:prstGeom prst="rect">
              <a:avLst/>
            </a:prstGeom>
            <a:noFill/>
            <a:ln w="57150">
              <a:noFill/>
              <a:miter lim="800000"/>
              <a:headEnd/>
              <a:tailEnd/>
            </a:ln>
          </p:spPr>
          <p:txBody>
            <a:bodyPr wrap="none" lIns="0" tIns="0" rIns="0" bIns="0">
              <a:spAutoFit/>
            </a:bodyPr>
            <a:lstStyle/>
            <a:p>
              <a:pPr defTabSz="341367"/>
              <a:r>
                <a:rPr lang="zh-CN" altLang="en-US" sz="533">
                  <a:latin typeface="Arial"/>
                  <a:ea typeface="黑体"/>
                  <a:cs typeface="Arial"/>
                </a:rPr>
                <a:t>Baoji</a:t>
              </a:r>
            </a:p>
          </p:txBody>
        </p:sp>
        <p:sp>
          <p:nvSpPr>
            <p:cNvPr id="307" name="Oval 77"/>
            <p:cNvSpPr>
              <a:spLocks noChangeArrowheads="1"/>
            </p:cNvSpPr>
            <p:nvPr/>
          </p:nvSpPr>
          <p:spPr bwMode="auto">
            <a:xfrm>
              <a:off x="2485693" y="294523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8" name="Oval 78"/>
            <p:cNvSpPr>
              <a:spLocks noChangeArrowheads="1"/>
            </p:cNvSpPr>
            <p:nvPr/>
          </p:nvSpPr>
          <p:spPr bwMode="auto">
            <a:xfrm>
              <a:off x="1914081" y="2639729"/>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09" name="Oval 79"/>
            <p:cNvSpPr>
              <a:spLocks noChangeArrowheads="1"/>
            </p:cNvSpPr>
            <p:nvPr/>
          </p:nvSpPr>
          <p:spPr bwMode="auto">
            <a:xfrm>
              <a:off x="1733178" y="2600308"/>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10" name="Oval 80"/>
            <p:cNvSpPr>
              <a:spLocks noChangeArrowheads="1"/>
            </p:cNvSpPr>
            <p:nvPr/>
          </p:nvSpPr>
          <p:spPr bwMode="auto">
            <a:xfrm>
              <a:off x="3226433" y="2906209"/>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11" name="AutoShape 81"/>
            <p:cNvSpPr>
              <a:spLocks noChangeArrowheads="1"/>
            </p:cNvSpPr>
            <p:nvPr/>
          </p:nvSpPr>
          <p:spPr bwMode="auto">
            <a:xfrm>
              <a:off x="2671948" y="3687267"/>
              <a:ext cx="36395" cy="23652"/>
            </a:xfrm>
            <a:prstGeom prst="flowChartConnector">
              <a:avLst/>
            </a:prstGeom>
            <a:solidFill>
              <a:srgbClr val="FF0000"/>
            </a:solidFill>
            <a:ln w="38100" cmpd="dbl">
              <a:solidFill>
                <a:srgbClr val="FFFF00"/>
              </a:solidFill>
              <a:round/>
              <a:headEnd/>
              <a:tailEnd/>
            </a:ln>
          </p:spPr>
          <p:txBody>
            <a:bodyPr wrap="none" anchor="ctr"/>
            <a:lstStyle/>
            <a:p>
              <a:endParaRPr lang="zh-CN" altLang="en-US" sz="2133">
                <a:latin typeface="Arial"/>
              </a:endParaRPr>
            </a:p>
          </p:txBody>
        </p:sp>
        <p:sp>
          <p:nvSpPr>
            <p:cNvPr id="312" name="Oval 82"/>
            <p:cNvSpPr>
              <a:spLocks noChangeArrowheads="1"/>
            </p:cNvSpPr>
            <p:nvPr/>
          </p:nvSpPr>
          <p:spPr bwMode="auto">
            <a:xfrm>
              <a:off x="3156855" y="3328007"/>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13" name="Oval 83"/>
            <p:cNvSpPr>
              <a:spLocks noChangeArrowheads="1"/>
            </p:cNvSpPr>
            <p:nvPr/>
          </p:nvSpPr>
          <p:spPr bwMode="auto">
            <a:xfrm>
              <a:off x="3144010" y="3296073"/>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14" name="Text Box 84"/>
            <p:cNvSpPr txBox="1">
              <a:spLocks noChangeArrowheads="1"/>
            </p:cNvSpPr>
            <p:nvPr/>
          </p:nvSpPr>
          <p:spPr bwMode="auto">
            <a:xfrm>
              <a:off x="3077643" y="3579255"/>
              <a:ext cx="191729" cy="76055"/>
            </a:xfrm>
            <a:prstGeom prst="rect">
              <a:avLst/>
            </a:prstGeom>
            <a:noFill/>
            <a:ln w="57150">
              <a:noFill/>
              <a:miter lim="800000"/>
              <a:headEnd/>
              <a:tailEnd/>
            </a:ln>
          </p:spPr>
          <p:txBody>
            <a:bodyPr wrap="none" lIns="0" tIns="0" rIns="0" bIns="0">
              <a:spAutoFit/>
            </a:bodyPr>
            <a:lstStyle/>
            <a:p>
              <a:pPr defTabSz="341367"/>
              <a:r>
                <a:rPr lang="zh-CN" altLang="en-US" sz="533">
                  <a:latin typeface="Arial"/>
                  <a:ea typeface="黑体"/>
                  <a:cs typeface="Arial"/>
                </a:rPr>
                <a:t>Xiaogan</a:t>
              </a:r>
            </a:p>
          </p:txBody>
        </p:sp>
        <p:sp>
          <p:nvSpPr>
            <p:cNvPr id="315" name="Oval 85"/>
            <p:cNvSpPr>
              <a:spLocks noChangeArrowheads="1"/>
            </p:cNvSpPr>
            <p:nvPr/>
          </p:nvSpPr>
          <p:spPr bwMode="auto">
            <a:xfrm>
              <a:off x="3191108" y="3093456"/>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16" name="Oval 86"/>
            <p:cNvSpPr>
              <a:spLocks noChangeArrowheads="1"/>
            </p:cNvSpPr>
            <p:nvPr/>
          </p:nvSpPr>
          <p:spPr bwMode="auto">
            <a:xfrm>
              <a:off x="3122601" y="3492783"/>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17" name="Oval 87"/>
            <p:cNvSpPr>
              <a:spLocks noChangeArrowheads="1"/>
            </p:cNvSpPr>
            <p:nvPr/>
          </p:nvSpPr>
          <p:spPr bwMode="auto">
            <a:xfrm>
              <a:off x="2721188" y="3152586"/>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18" name="AutoShape 88"/>
            <p:cNvSpPr>
              <a:spLocks noChangeArrowheads="1"/>
            </p:cNvSpPr>
            <p:nvPr/>
          </p:nvSpPr>
          <p:spPr bwMode="auto">
            <a:xfrm>
              <a:off x="3710269" y="3569006"/>
              <a:ext cx="33184" cy="24441"/>
            </a:xfrm>
            <a:prstGeom prst="flowChartConnector">
              <a:avLst/>
            </a:prstGeom>
            <a:solidFill>
              <a:srgbClr val="FF0000"/>
            </a:solidFill>
            <a:ln w="38100" cmpd="dbl">
              <a:solidFill>
                <a:srgbClr val="FFFF00"/>
              </a:solidFill>
              <a:round/>
              <a:headEnd/>
              <a:tailEnd/>
            </a:ln>
          </p:spPr>
          <p:txBody>
            <a:bodyPr wrap="none" anchor="ctr"/>
            <a:lstStyle/>
            <a:p>
              <a:endParaRPr lang="zh-CN" altLang="en-US" sz="2133">
                <a:latin typeface="Arial"/>
              </a:endParaRPr>
            </a:p>
          </p:txBody>
        </p:sp>
        <p:sp>
          <p:nvSpPr>
            <p:cNvPr id="319" name="Oval 89"/>
            <p:cNvSpPr>
              <a:spLocks noChangeArrowheads="1"/>
            </p:cNvSpPr>
            <p:nvPr/>
          </p:nvSpPr>
          <p:spPr bwMode="auto">
            <a:xfrm>
              <a:off x="1636839" y="2577050"/>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0" name="Oval 90"/>
            <p:cNvSpPr>
              <a:spLocks noChangeArrowheads="1"/>
            </p:cNvSpPr>
            <p:nvPr/>
          </p:nvSpPr>
          <p:spPr bwMode="auto">
            <a:xfrm>
              <a:off x="3743453" y="2694129"/>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1" name="Oval 91"/>
            <p:cNvSpPr>
              <a:spLocks noChangeArrowheads="1"/>
            </p:cNvSpPr>
            <p:nvPr/>
          </p:nvSpPr>
          <p:spPr bwMode="auto">
            <a:xfrm>
              <a:off x="3087277" y="2906209"/>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2" name="Oval 92"/>
            <p:cNvSpPr>
              <a:spLocks noChangeArrowheads="1"/>
            </p:cNvSpPr>
            <p:nvPr/>
          </p:nvSpPr>
          <p:spPr bwMode="auto">
            <a:xfrm>
              <a:off x="2933134" y="2789920"/>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3" name="Oval 93"/>
            <p:cNvSpPr>
              <a:spLocks noChangeArrowheads="1"/>
            </p:cNvSpPr>
            <p:nvPr/>
          </p:nvSpPr>
          <p:spPr bwMode="auto">
            <a:xfrm>
              <a:off x="2695498" y="2912516"/>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4" name="Oval 94"/>
            <p:cNvSpPr>
              <a:spLocks noChangeArrowheads="1"/>
            </p:cNvSpPr>
            <p:nvPr/>
          </p:nvSpPr>
          <p:spPr bwMode="auto">
            <a:xfrm>
              <a:off x="2325128" y="3027625"/>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5" name="Oval 95"/>
            <p:cNvSpPr>
              <a:spLocks noChangeArrowheads="1"/>
            </p:cNvSpPr>
            <p:nvPr/>
          </p:nvSpPr>
          <p:spPr bwMode="auto">
            <a:xfrm>
              <a:off x="2465355" y="3375311"/>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6" name="Oval 96"/>
            <p:cNvSpPr>
              <a:spLocks noChangeArrowheads="1"/>
            </p:cNvSpPr>
            <p:nvPr/>
          </p:nvSpPr>
          <p:spPr bwMode="auto">
            <a:xfrm>
              <a:off x="2848570" y="3147068"/>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7" name="Oval 97"/>
            <p:cNvSpPr>
              <a:spLocks noChangeArrowheads="1"/>
            </p:cNvSpPr>
            <p:nvPr/>
          </p:nvSpPr>
          <p:spPr bwMode="auto">
            <a:xfrm>
              <a:off x="3605367" y="3562952"/>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28" name="Oval 98"/>
            <p:cNvSpPr>
              <a:spLocks noChangeArrowheads="1"/>
            </p:cNvSpPr>
            <p:nvPr/>
          </p:nvSpPr>
          <p:spPr bwMode="auto">
            <a:xfrm>
              <a:off x="3453365" y="2821456"/>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29" name="AutoShape 99"/>
            <p:cNvSpPr>
              <a:spLocks noChangeArrowheads="1"/>
            </p:cNvSpPr>
            <p:nvPr/>
          </p:nvSpPr>
          <p:spPr bwMode="auto">
            <a:xfrm>
              <a:off x="3385928" y="3139325"/>
              <a:ext cx="32113" cy="22075"/>
            </a:xfrm>
            <a:prstGeom prst="flowChartConnector">
              <a:avLst/>
            </a:prstGeom>
            <a:solidFill>
              <a:srgbClr val="FF0000"/>
            </a:solidFill>
            <a:ln w="38100" cmpd="dbl">
              <a:solidFill>
                <a:srgbClr val="FFFF00"/>
              </a:solidFill>
              <a:round/>
              <a:headEnd/>
              <a:tailEnd/>
            </a:ln>
          </p:spPr>
          <p:txBody>
            <a:bodyPr wrap="none" anchor="ctr"/>
            <a:lstStyle/>
            <a:p>
              <a:endParaRPr lang="zh-CN" altLang="en-US" sz="2133">
                <a:latin typeface="Arial"/>
              </a:endParaRPr>
            </a:p>
          </p:txBody>
        </p:sp>
        <p:sp>
          <p:nvSpPr>
            <p:cNvPr id="330" name="Oval 100"/>
            <p:cNvSpPr>
              <a:spLocks noChangeArrowheads="1"/>
            </p:cNvSpPr>
            <p:nvPr/>
          </p:nvSpPr>
          <p:spPr bwMode="auto">
            <a:xfrm>
              <a:off x="2536004" y="3070591"/>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31" name="Oval 101"/>
            <p:cNvSpPr>
              <a:spLocks noChangeArrowheads="1"/>
            </p:cNvSpPr>
            <p:nvPr/>
          </p:nvSpPr>
          <p:spPr bwMode="auto">
            <a:xfrm>
              <a:off x="1581177" y="3283462"/>
              <a:ext cx="259683" cy="592377"/>
            </a:xfrm>
            <a:prstGeom prst="ellipse">
              <a:avLst/>
            </a:prstGeom>
            <a:solidFill>
              <a:srgbClr val="FF0000"/>
            </a:solidFill>
            <a:ln w="19050">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32" name="Text Box 102"/>
            <p:cNvSpPr txBox="1">
              <a:spLocks noChangeArrowheads="1"/>
            </p:cNvSpPr>
            <p:nvPr/>
          </p:nvSpPr>
          <p:spPr bwMode="auto">
            <a:xfrm>
              <a:off x="2770428" y="3072311"/>
              <a:ext cx="67438" cy="228163"/>
            </a:xfrm>
            <a:prstGeom prst="rect">
              <a:avLst/>
            </a:prstGeom>
            <a:noFill/>
            <a:ln w="9525">
              <a:noFill/>
              <a:miter lim="800000"/>
              <a:headEnd/>
              <a:tailEnd/>
            </a:ln>
          </p:spPr>
          <p:txBody>
            <a:bodyPr lIns="0" tIns="0" rIns="0" bIns="0">
              <a:spAutoFit/>
            </a:bodyPr>
            <a:lstStyle/>
            <a:p>
              <a:pPr defTabSz="1243553">
                <a:spcBef>
                  <a:spcPts val="400"/>
                </a:spcBef>
              </a:pPr>
              <a:r>
                <a:rPr lang="zh-CN" altLang="en-US" sz="533">
                  <a:latin typeface="Arial"/>
                  <a:ea typeface="黑体"/>
                  <a:cs typeface="Arial"/>
                </a:rPr>
                <a:t>Baotou</a:t>
              </a:r>
            </a:p>
          </p:txBody>
        </p:sp>
        <p:sp>
          <p:nvSpPr>
            <p:cNvPr id="333" name="Oval 103"/>
            <p:cNvSpPr>
              <a:spLocks noChangeArrowheads="1"/>
            </p:cNvSpPr>
            <p:nvPr/>
          </p:nvSpPr>
          <p:spPr bwMode="auto">
            <a:xfrm>
              <a:off x="796548" y="2668504"/>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34" name="Oval 104"/>
            <p:cNvSpPr>
              <a:spLocks noChangeArrowheads="1"/>
            </p:cNvSpPr>
            <p:nvPr/>
          </p:nvSpPr>
          <p:spPr bwMode="auto">
            <a:xfrm>
              <a:off x="1443090" y="2650766"/>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35" name="Oval 105"/>
            <p:cNvSpPr>
              <a:spLocks noChangeArrowheads="1"/>
            </p:cNvSpPr>
            <p:nvPr/>
          </p:nvSpPr>
          <p:spPr bwMode="auto">
            <a:xfrm>
              <a:off x="1657177" y="2658651"/>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36" name="Text Box 106"/>
            <p:cNvSpPr txBox="1">
              <a:spLocks noChangeArrowheads="1"/>
            </p:cNvSpPr>
            <p:nvPr/>
          </p:nvSpPr>
          <p:spPr bwMode="auto">
            <a:xfrm>
              <a:off x="1433457" y="2965876"/>
              <a:ext cx="95268" cy="152108"/>
            </a:xfrm>
            <a:prstGeom prst="rect">
              <a:avLst/>
            </a:prstGeom>
            <a:noFill/>
            <a:ln w="9525">
              <a:noFill/>
              <a:miter lim="800000"/>
              <a:headEnd/>
              <a:tailEnd/>
            </a:ln>
          </p:spPr>
          <p:txBody>
            <a:bodyPr lIns="0" tIns="0" rIns="0" bIns="0">
              <a:spAutoFit/>
            </a:bodyPr>
            <a:lstStyle/>
            <a:p>
              <a:pPr defTabSz="1243553">
                <a:spcBef>
                  <a:spcPts val="400"/>
                </a:spcBef>
              </a:pPr>
              <a:r>
                <a:rPr lang="zh-CN" altLang="en-US" sz="533">
                  <a:latin typeface="Arial"/>
                  <a:ea typeface="黑体"/>
                  <a:cs typeface="Arial"/>
                </a:rPr>
                <a:t>Lunnan</a:t>
              </a:r>
            </a:p>
          </p:txBody>
        </p:sp>
        <p:sp>
          <p:nvSpPr>
            <p:cNvPr id="337" name="Text Box 107"/>
            <p:cNvSpPr txBox="1">
              <a:spLocks noChangeArrowheads="1"/>
            </p:cNvSpPr>
            <p:nvPr/>
          </p:nvSpPr>
          <p:spPr bwMode="auto">
            <a:xfrm>
              <a:off x="776211" y="2993470"/>
              <a:ext cx="68508" cy="304218"/>
            </a:xfrm>
            <a:prstGeom prst="rect">
              <a:avLst/>
            </a:prstGeom>
            <a:noFill/>
            <a:ln w="9525">
              <a:noFill/>
              <a:miter lim="800000"/>
              <a:headEnd/>
              <a:tailEnd/>
            </a:ln>
          </p:spPr>
          <p:txBody>
            <a:bodyPr lIns="0" tIns="0" rIns="0" bIns="0">
              <a:spAutoFit/>
            </a:bodyPr>
            <a:lstStyle/>
            <a:p>
              <a:pPr defTabSz="1243553">
                <a:spcBef>
                  <a:spcPts val="400"/>
                </a:spcBef>
              </a:pPr>
              <a:r>
                <a:rPr lang="zh-CN" altLang="en-US" sz="533" b="1">
                  <a:latin typeface="Arial"/>
                  <a:ea typeface="黑体"/>
                  <a:cs typeface="Arial"/>
                </a:rPr>
                <a:t>Kashgar</a:t>
              </a:r>
            </a:p>
          </p:txBody>
        </p:sp>
        <p:sp>
          <p:nvSpPr>
            <p:cNvPr id="338" name="Oval 108"/>
            <p:cNvSpPr>
              <a:spLocks noChangeArrowheads="1"/>
            </p:cNvSpPr>
            <p:nvPr/>
          </p:nvSpPr>
          <p:spPr bwMode="auto">
            <a:xfrm>
              <a:off x="2342255" y="2873097"/>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39" name="Oval 109"/>
            <p:cNvSpPr>
              <a:spLocks noChangeArrowheads="1"/>
            </p:cNvSpPr>
            <p:nvPr/>
          </p:nvSpPr>
          <p:spPr bwMode="auto">
            <a:xfrm>
              <a:off x="2133521" y="276311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40" name="Text Box 110"/>
            <p:cNvSpPr txBox="1">
              <a:spLocks noChangeArrowheads="1"/>
            </p:cNvSpPr>
            <p:nvPr/>
          </p:nvSpPr>
          <p:spPr bwMode="auto">
            <a:xfrm>
              <a:off x="2956684" y="3842583"/>
              <a:ext cx="83494" cy="287736"/>
            </a:xfrm>
            <a:prstGeom prst="rect">
              <a:avLst/>
            </a:prstGeom>
            <a:noFill/>
            <a:ln w="25400">
              <a:noFill/>
              <a:miter lim="800000"/>
              <a:headEnd/>
              <a:tailEnd/>
            </a:ln>
          </p:spPr>
          <p:txBody>
            <a:bodyPr lIns="0" tIns="0" rIns="0" bIns="63616">
              <a:spAutoFit/>
            </a:bodyPr>
            <a:lstStyle/>
            <a:p>
              <a:pPr defTabSz="1243553">
                <a:spcBef>
                  <a:spcPts val="400"/>
                </a:spcBef>
              </a:pPr>
              <a:r>
                <a:rPr lang="zh-CN" altLang="en-US" sz="533">
                  <a:latin typeface="Arial"/>
                  <a:ea typeface="黑体"/>
                  <a:cs typeface="Arial"/>
                </a:rPr>
                <a:t>Huaihua</a:t>
              </a:r>
            </a:p>
          </p:txBody>
        </p:sp>
        <p:sp>
          <p:nvSpPr>
            <p:cNvPr id="341" name="Oval 111"/>
            <p:cNvSpPr>
              <a:spLocks noChangeArrowheads="1"/>
            </p:cNvSpPr>
            <p:nvPr/>
          </p:nvSpPr>
          <p:spPr bwMode="auto">
            <a:xfrm>
              <a:off x="3239278" y="3803020"/>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42" name="Text Box 112"/>
            <p:cNvSpPr txBox="1">
              <a:spLocks noChangeArrowheads="1"/>
            </p:cNvSpPr>
            <p:nvPr/>
          </p:nvSpPr>
          <p:spPr bwMode="auto">
            <a:xfrm>
              <a:off x="3257476" y="4091719"/>
              <a:ext cx="96339" cy="629051"/>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a:latin typeface="Arial"/>
                  <a:ea typeface="黑体"/>
                  <a:cs typeface="Arial"/>
                </a:rPr>
                <a:t>Hong Kong</a:t>
              </a:r>
            </a:p>
          </p:txBody>
        </p:sp>
        <p:sp>
          <p:nvSpPr>
            <p:cNvPr id="343" name="Oval 113"/>
            <p:cNvSpPr>
              <a:spLocks noChangeArrowheads="1"/>
            </p:cNvSpPr>
            <p:nvPr/>
          </p:nvSpPr>
          <p:spPr bwMode="auto">
            <a:xfrm>
              <a:off x="3191108" y="3803021"/>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44" name="Text Box 114"/>
            <p:cNvSpPr txBox="1">
              <a:spLocks noChangeArrowheads="1"/>
            </p:cNvSpPr>
            <p:nvPr/>
          </p:nvSpPr>
          <p:spPr bwMode="auto">
            <a:xfrm>
              <a:off x="3171841" y="4106699"/>
              <a:ext cx="94198" cy="400710"/>
            </a:xfrm>
            <a:prstGeom prst="rect">
              <a:avLst/>
            </a:prstGeom>
            <a:noFill/>
            <a:ln w="9525">
              <a:noFill/>
              <a:miter lim="800000"/>
              <a:headEnd/>
              <a:tailEnd/>
            </a:ln>
          </p:spPr>
          <p:txBody>
            <a:bodyPr lIns="0" tIns="0" rIns="0" bIns="62148">
              <a:spAutoFit/>
            </a:bodyPr>
            <a:lstStyle/>
            <a:p>
              <a:pPr defTabSz="1243553">
                <a:spcBef>
                  <a:spcPts val="560"/>
                </a:spcBef>
              </a:pPr>
              <a:r>
                <a:rPr lang="zh-CN" altLang="en-US" sz="800">
                  <a:latin typeface="Arial"/>
                  <a:ea typeface="黑体"/>
                  <a:cs typeface="Arial"/>
                </a:rPr>
                <a:t>Macao</a:t>
              </a:r>
            </a:p>
          </p:txBody>
        </p:sp>
        <p:sp>
          <p:nvSpPr>
            <p:cNvPr id="345" name="Oval 115"/>
            <p:cNvSpPr>
              <a:spLocks noChangeArrowheads="1"/>
            </p:cNvSpPr>
            <p:nvPr/>
          </p:nvSpPr>
          <p:spPr bwMode="auto">
            <a:xfrm>
              <a:off x="3821594" y="3626812"/>
              <a:ext cx="259683" cy="592377"/>
            </a:xfrm>
            <a:prstGeom prst="ellipse">
              <a:avLst/>
            </a:prstGeom>
            <a:solidFill>
              <a:srgbClr val="FF0000"/>
            </a:solidFill>
            <a:ln w="9525">
              <a:solidFill>
                <a:srgbClr val="FFFF00"/>
              </a:solidFill>
              <a:round/>
              <a:headEnd/>
              <a:tailEnd/>
            </a:ln>
          </p:spPr>
          <p:txBody>
            <a:bodyPr wrap="none" lIns="120000" tIns="62400" rIns="120000" bIns="62400" anchor="ctr">
              <a:spAutoFit/>
            </a:bodyPr>
            <a:lstStyle/>
            <a:p>
              <a:endParaRPr lang="zh-CN" altLang="en-US" sz="2133">
                <a:latin typeface="Arial"/>
              </a:endParaRPr>
            </a:p>
          </p:txBody>
        </p:sp>
        <p:sp>
          <p:nvSpPr>
            <p:cNvPr id="346" name="Text Box 116"/>
            <p:cNvSpPr txBox="1">
              <a:spLocks noChangeArrowheads="1"/>
            </p:cNvSpPr>
            <p:nvPr/>
          </p:nvSpPr>
          <p:spPr bwMode="auto">
            <a:xfrm>
              <a:off x="3843003" y="3910385"/>
              <a:ext cx="173410" cy="287914"/>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Taibei</a:t>
              </a:r>
            </a:p>
          </p:txBody>
        </p:sp>
        <p:sp>
          <p:nvSpPr>
            <p:cNvPr id="347" name="Oval 117"/>
            <p:cNvSpPr>
              <a:spLocks noChangeArrowheads="1"/>
            </p:cNvSpPr>
            <p:nvPr/>
          </p:nvSpPr>
          <p:spPr bwMode="auto">
            <a:xfrm>
              <a:off x="2813246" y="3196343"/>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48" name="Text Box 118"/>
            <p:cNvSpPr txBox="1">
              <a:spLocks noChangeArrowheads="1"/>
            </p:cNvSpPr>
            <p:nvPr/>
          </p:nvSpPr>
          <p:spPr bwMode="auto">
            <a:xfrm>
              <a:off x="2735104" y="3480704"/>
              <a:ext cx="72789" cy="304218"/>
            </a:xfrm>
            <a:prstGeom prst="rect">
              <a:avLst/>
            </a:prstGeom>
            <a:noFill/>
            <a:ln w="57150">
              <a:noFill/>
              <a:miter lim="800000"/>
              <a:headEnd/>
              <a:tailEnd/>
            </a:ln>
          </p:spPr>
          <p:txBody>
            <a:bodyPr lIns="0" tIns="0" rIns="0" bIns="0">
              <a:spAutoFit/>
            </a:bodyPr>
            <a:lstStyle/>
            <a:p>
              <a:pPr defTabSz="341367"/>
              <a:r>
                <a:rPr lang="zh-CN" altLang="en-US" sz="533" dirty="0">
                  <a:latin typeface="Arial"/>
                  <a:ea typeface="黑体"/>
                  <a:cs typeface="Arial"/>
                </a:rPr>
                <a:t>Xianyang</a:t>
              </a:r>
            </a:p>
          </p:txBody>
        </p:sp>
        <p:sp>
          <p:nvSpPr>
            <p:cNvPr id="349" name="Oval 119"/>
            <p:cNvSpPr>
              <a:spLocks noChangeArrowheads="1"/>
            </p:cNvSpPr>
            <p:nvPr/>
          </p:nvSpPr>
          <p:spPr bwMode="auto">
            <a:xfrm>
              <a:off x="3191108" y="3166383"/>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0" name="Text Box 120"/>
            <p:cNvSpPr txBox="1">
              <a:spLocks noChangeArrowheads="1"/>
            </p:cNvSpPr>
            <p:nvPr/>
          </p:nvSpPr>
          <p:spPr bwMode="auto">
            <a:xfrm>
              <a:off x="3362379" y="3501203"/>
              <a:ext cx="88846" cy="402084"/>
            </a:xfrm>
            <a:prstGeom prst="rect">
              <a:avLst/>
            </a:prstGeom>
            <a:noFill/>
            <a:ln w="25400">
              <a:noFill/>
              <a:miter lim="800000"/>
              <a:headEnd/>
              <a:tailEnd/>
            </a:ln>
          </p:spPr>
          <p:txBody>
            <a:bodyPr lIns="0" tIns="0" rIns="0" bIns="63616">
              <a:spAutoFit/>
            </a:bodyPr>
            <a:lstStyle/>
            <a:p>
              <a:pPr defTabSz="1243553">
                <a:spcBef>
                  <a:spcPts val="560"/>
                </a:spcBef>
              </a:pPr>
              <a:r>
                <a:rPr lang="zh-CN" altLang="en-US" sz="800">
                  <a:latin typeface="Arial"/>
                  <a:ea typeface="黑体"/>
                  <a:cs typeface="Arial"/>
                </a:rPr>
                <a:t>Hefei</a:t>
              </a:r>
            </a:p>
          </p:txBody>
        </p:sp>
        <p:sp>
          <p:nvSpPr>
            <p:cNvPr id="351" name="Oval 121"/>
            <p:cNvSpPr>
              <a:spLocks noChangeArrowheads="1"/>
            </p:cNvSpPr>
            <p:nvPr/>
          </p:nvSpPr>
          <p:spPr bwMode="auto">
            <a:xfrm>
              <a:off x="3434097" y="3123414"/>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2" name="Oval 122"/>
            <p:cNvSpPr>
              <a:spLocks noChangeArrowheads="1"/>
            </p:cNvSpPr>
            <p:nvPr/>
          </p:nvSpPr>
          <p:spPr bwMode="auto">
            <a:xfrm>
              <a:off x="3237137" y="3780552"/>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3" name="Oval 123"/>
            <p:cNvSpPr>
              <a:spLocks noChangeArrowheads="1"/>
            </p:cNvSpPr>
            <p:nvPr/>
          </p:nvSpPr>
          <p:spPr bwMode="auto">
            <a:xfrm>
              <a:off x="3182546" y="3793164"/>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4" name="Oval 124"/>
            <p:cNvSpPr>
              <a:spLocks noChangeArrowheads="1"/>
            </p:cNvSpPr>
            <p:nvPr/>
          </p:nvSpPr>
          <p:spPr bwMode="auto">
            <a:xfrm>
              <a:off x="3261758" y="285890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5" name="Oval 125"/>
            <p:cNvSpPr>
              <a:spLocks noChangeArrowheads="1"/>
            </p:cNvSpPr>
            <p:nvPr/>
          </p:nvSpPr>
          <p:spPr bwMode="auto">
            <a:xfrm>
              <a:off x="3587170" y="322196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6" name="Text Box 126"/>
            <p:cNvSpPr txBox="1">
              <a:spLocks noChangeArrowheads="1"/>
            </p:cNvSpPr>
            <p:nvPr/>
          </p:nvSpPr>
          <p:spPr bwMode="auto">
            <a:xfrm>
              <a:off x="3119390" y="3449169"/>
              <a:ext cx="76001" cy="320361"/>
            </a:xfrm>
            <a:prstGeom prst="rect">
              <a:avLst/>
            </a:prstGeom>
            <a:noFill/>
            <a:ln w="57150">
              <a:noFill/>
              <a:miter lim="800000"/>
              <a:headEnd/>
              <a:tailEnd/>
            </a:ln>
          </p:spPr>
          <p:txBody>
            <a:bodyPr lIns="0" tIns="0" rIns="0" bIns="17239">
              <a:spAutoFit/>
            </a:bodyPr>
            <a:lstStyle/>
            <a:p>
              <a:pPr defTabSz="341367"/>
              <a:r>
                <a:rPr lang="zh-CN" altLang="en-US" sz="533">
                  <a:latin typeface="Arial"/>
                  <a:ea typeface="黑体"/>
                  <a:cs typeface="Arial"/>
                </a:rPr>
                <a:t>Xuchang</a:t>
              </a:r>
            </a:p>
          </p:txBody>
        </p:sp>
        <p:sp>
          <p:nvSpPr>
            <p:cNvPr id="357" name="Oval 127"/>
            <p:cNvSpPr>
              <a:spLocks noChangeArrowheads="1"/>
            </p:cNvSpPr>
            <p:nvPr/>
          </p:nvSpPr>
          <p:spPr bwMode="auto">
            <a:xfrm>
              <a:off x="3271391" y="3129722"/>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58" name="Text Box 128"/>
            <p:cNvSpPr txBox="1">
              <a:spLocks noChangeArrowheads="1"/>
            </p:cNvSpPr>
            <p:nvPr/>
          </p:nvSpPr>
          <p:spPr bwMode="auto">
            <a:xfrm>
              <a:off x="3105474" y="3364809"/>
              <a:ext cx="85635" cy="25229"/>
            </a:xfrm>
            <a:prstGeom prst="rect">
              <a:avLst/>
            </a:prstGeom>
            <a:noFill/>
            <a:ln w="9525">
              <a:noFill/>
              <a:miter lim="800000"/>
              <a:headEnd/>
              <a:tailEnd/>
            </a:ln>
          </p:spPr>
          <p:txBody>
            <a:bodyPr wrap="none" lIns="0" tIns="0" rIns="0" bIns="62148"/>
            <a:lstStyle/>
            <a:p>
              <a:pPr defTabSz="1243553">
                <a:spcBef>
                  <a:spcPts val="560"/>
                </a:spcBef>
              </a:pPr>
              <a:r>
                <a:rPr lang="zh-CN" altLang="en-US" sz="800">
                  <a:latin typeface="Arial"/>
                  <a:ea typeface="黑体"/>
                  <a:cs typeface="Arial"/>
                </a:rPr>
                <a:t>Zhengzhou</a:t>
              </a:r>
            </a:p>
          </p:txBody>
        </p:sp>
        <p:sp>
          <p:nvSpPr>
            <p:cNvPr id="359" name="Oval 129"/>
            <p:cNvSpPr>
              <a:spLocks noChangeArrowheads="1"/>
            </p:cNvSpPr>
            <p:nvPr/>
          </p:nvSpPr>
          <p:spPr bwMode="auto">
            <a:xfrm>
              <a:off x="3039108" y="3256261"/>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0" name="Text Box 130"/>
            <p:cNvSpPr txBox="1">
              <a:spLocks noChangeArrowheads="1"/>
            </p:cNvSpPr>
            <p:nvPr/>
          </p:nvSpPr>
          <p:spPr bwMode="auto">
            <a:xfrm>
              <a:off x="3000572" y="3560333"/>
              <a:ext cx="86705" cy="228163"/>
            </a:xfrm>
            <a:prstGeom prst="rect">
              <a:avLst/>
            </a:prstGeom>
            <a:noFill/>
            <a:ln w="57150">
              <a:noFill/>
              <a:miter lim="800000"/>
              <a:headEnd/>
              <a:tailEnd/>
            </a:ln>
          </p:spPr>
          <p:txBody>
            <a:bodyPr lIns="0" tIns="0" rIns="0" bIns="0">
              <a:spAutoFit/>
            </a:bodyPr>
            <a:lstStyle/>
            <a:p>
              <a:pPr defTabSz="341367"/>
              <a:r>
                <a:rPr lang="zh-CN" altLang="en-US" sz="533">
                  <a:latin typeface="Arial"/>
                  <a:ea typeface="黑体"/>
                  <a:cs typeface="Arial"/>
                </a:rPr>
                <a:t>Xiangfan</a:t>
              </a:r>
            </a:p>
          </p:txBody>
        </p:sp>
        <p:sp>
          <p:nvSpPr>
            <p:cNvPr id="361" name="Oval 131"/>
            <p:cNvSpPr>
              <a:spLocks noChangeArrowheads="1"/>
            </p:cNvSpPr>
            <p:nvPr/>
          </p:nvSpPr>
          <p:spPr bwMode="auto">
            <a:xfrm>
              <a:off x="3010206" y="3334314"/>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2" name="Text Box 132"/>
            <p:cNvSpPr txBox="1">
              <a:spLocks noChangeArrowheads="1"/>
            </p:cNvSpPr>
            <p:nvPr/>
          </p:nvSpPr>
          <p:spPr bwMode="auto">
            <a:xfrm>
              <a:off x="2981304" y="3598177"/>
              <a:ext cx="86705" cy="228163"/>
            </a:xfrm>
            <a:prstGeom prst="rect">
              <a:avLst/>
            </a:prstGeom>
            <a:noFill/>
            <a:ln w="57150">
              <a:noFill/>
              <a:miter lim="800000"/>
              <a:headEnd/>
              <a:tailEnd/>
            </a:ln>
          </p:spPr>
          <p:txBody>
            <a:bodyPr lIns="0" tIns="0" rIns="0" bIns="0">
              <a:spAutoFit/>
            </a:bodyPr>
            <a:lstStyle/>
            <a:p>
              <a:pPr defTabSz="341367"/>
              <a:r>
                <a:rPr lang="zh-CN" altLang="en-US" sz="533">
                  <a:latin typeface="Arial"/>
                  <a:ea typeface="黑体"/>
                  <a:cs typeface="Arial"/>
                </a:rPr>
                <a:t>Yichang</a:t>
              </a:r>
            </a:p>
          </p:txBody>
        </p:sp>
        <p:sp>
          <p:nvSpPr>
            <p:cNvPr id="363" name="Oval 133"/>
            <p:cNvSpPr>
              <a:spLocks noChangeArrowheads="1"/>
            </p:cNvSpPr>
            <p:nvPr/>
          </p:nvSpPr>
          <p:spPr bwMode="auto">
            <a:xfrm>
              <a:off x="3239278" y="3354024"/>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4" name="Text Box 134"/>
            <p:cNvSpPr txBox="1">
              <a:spLocks noChangeArrowheads="1"/>
            </p:cNvSpPr>
            <p:nvPr/>
          </p:nvSpPr>
          <p:spPr bwMode="auto">
            <a:xfrm>
              <a:off x="3229645" y="3657307"/>
              <a:ext cx="66367" cy="363790"/>
            </a:xfrm>
            <a:prstGeom prst="rect">
              <a:avLst/>
            </a:prstGeom>
            <a:noFill/>
            <a:ln w="25400">
              <a:noFill/>
              <a:miter lim="800000"/>
              <a:headEnd/>
              <a:tailEnd/>
            </a:ln>
          </p:spPr>
          <p:txBody>
            <a:bodyPr lIns="0" tIns="0" rIns="0" bIns="63616">
              <a:spAutoFit/>
            </a:bodyPr>
            <a:lstStyle/>
            <a:p>
              <a:pPr defTabSz="1243553">
                <a:spcBef>
                  <a:spcPts val="400"/>
                </a:spcBef>
              </a:pPr>
              <a:r>
                <a:rPr lang="zh-CN" altLang="en-US" sz="533">
                  <a:latin typeface="Arial"/>
                  <a:ea typeface="黑体"/>
                  <a:cs typeface="Arial"/>
                </a:rPr>
                <a:t>Huangshi</a:t>
              </a:r>
            </a:p>
          </p:txBody>
        </p:sp>
        <p:sp>
          <p:nvSpPr>
            <p:cNvPr id="365" name="Oval 135"/>
            <p:cNvSpPr>
              <a:spLocks noChangeArrowheads="1"/>
            </p:cNvSpPr>
            <p:nvPr/>
          </p:nvSpPr>
          <p:spPr bwMode="auto">
            <a:xfrm>
              <a:off x="2543496" y="2971253"/>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6" name="Oval 136"/>
            <p:cNvSpPr>
              <a:spLocks noChangeArrowheads="1"/>
            </p:cNvSpPr>
            <p:nvPr/>
          </p:nvSpPr>
          <p:spPr bwMode="auto">
            <a:xfrm>
              <a:off x="2076787" y="2730394"/>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7" name="Oval 137"/>
            <p:cNvSpPr>
              <a:spLocks noChangeArrowheads="1"/>
            </p:cNvSpPr>
            <p:nvPr/>
          </p:nvSpPr>
          <p:spPr bwMode="auto">
            <a:xfrm>
              <a:off x="1504106" y="246391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68" name="Text Box 138"/>
            <p:cNvSpPr txBox="1">
              <a:spLocks noChangeArrowheads="1"/>
            </p:cNvSpPr>
            <p:nvPr/>
          </p:nvSpPr>
          <p:spPr bwMode="auto">
            <a:xfrm>
              <a:off x="1523373" y="2747488"/>
              <a:ext cx="142367" cy="152108"/>
            </a:xfrm>
            <a:prstGeom prst="rect">
              <a:avLst/>
            </a:prstGeom>
            <a:noFill/>
            <a:ln w="9525">
              <a:noFill/>
              <a:miter lim="800000"/>
              <a:headEnd/>
              <a:tailEnd/>
            </a:ln>
          </p:spPr>
          <p:txBody>
            <a:bodyPr lIns="0" tIns="0" rIns="0" bIns="0">
              <a:spAutoFit/>
            </a:bodyPr>
            <a:lstStyle/>
            <a:p>
              <a:pPr defTabSz="1243553">
                <a:spcBef>
                  <a:spcPts val="400"/>
                </a:spcBef>
              </a:pPr>
              <a:r>
                <a:rPr lang="zh-CN" altLang="en-US" sz="533">
                  <a:latin typeface="Arial"/>
                  <a:ea typeface="黑体"/>
                  <a:cs typeface="Arial"/>
                </a:rPr>
                <a:t>Karamay</a:t>
              </a:r>
            </a:p>
          </p:txBody>
        </p:sp>
        <p:sp>
          <p:nvSpPr>
            <p:cNvPr id="369" name="Oval 139"/>
            <p:cNvSpPr>
              <a:spLocks noChangeArrowheads="1"/>
            </p:cNvSpPr>
            <p:nvPr/>
          </p:nvSpPr>
          <p:spPr bwMode="auto">
            <a:xfrm>
              <a:off x="3370942" y="3159287"/>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0" name="Oval 140"/>
            <p:cNvSpPr>
              <a:spLocks noChangeArrowheads="1"/>
            </p:cNvSpPr>
            <p:nvPr/>
          </p:nvSpPr>
          <p:spPr bwMode="auto">
            <a:xfrm>
              <a:off x="3552916" y="3197918"/>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1" name="Oval 141"/>
            <p:cNvSpPr>
              <a:spLocks noChangeArrowheads="1"/>
            </p:cNvSpPr>
            <p:nvPr/>
          </p:nvSpPr>
          <p:spPr bwMode="auto">
            <a:xfrm>
              <a:off x="3505817" y="3152586"/>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2" name="Oval 142"/>
            <p:cNvSpPr>
              <a:spLocks noChangeArrowheads="1"/>
            </p:cNvSpPr>
            <p:nvPr/>
          </p:nvSpPr>
          <p:spPr bwMode="auto">
            <a:xfrm>
              <a:off x="2895669" y="2977168"/>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3" name="Oval 143"/>
            <p:cNvSpPr>
              <a:spLocks noChangeArrowheads="1"/>
            </p:cNvSpPr>
            <p:nvPr/>
          </p:nvSpPr>
          <p:spPr bwMode="auto">
            <a:xfrm>
              <a:off x="2925642" y="2911728"/>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4" name="Text Box 144"/>
            <p:cNvSpPr txBox="1">
              <a:spLocks noChangeArrowheads="1"/>
            </p:cNvSpPr>
            <p:nvPr/>
          </p:nvSpPr>
          <p:spPr bwMode="auto">
            <a:xfrm>
              <a:off x="3596803" y="2994259"/>
              <a:ext cx="179517" cy="92198"/>
            </a:xfrm>
            <a:prstGeom prst="rect">
              <a:avLst/>
            </a:prstGeom>
            <a:noFill/>
            <a:ln w="57150">
              <a:noFill/>
              <a:miter lim="800000"/>
              <a:headEnd/>
              <a:tailEnd/>
            </a:ln>
          </p:spPr>
          <p:txBody>
            <a:bodyPr wrap="none" lIns="0" tIns="0" rIns="0" bIns="17239">
              <a:spAutoFit/>
            </a:bodyPr>
            <a:lstStyle/>
            <a:p>
              <a:pPr defTabSz="341367"/>
              <a:r>
                <a:rPr lang="zh-CN" altLang="en-US" sz="533">
                  <a:latin typeface="Arial"/>
                  <a:ea typeface="黑体"/>
                  <a:cs typeface="Arial"/>
                </a:rPr>
                <a:t>Jinzhou</a:t>
              </a:r>
            </a:p>
          </p:txBody>
        </p:sp>
        <p:sp>
          <p:nvSpPr>
            <p:cNvPr id="375" name="Oval 145"/>
            <p:cNvSpPr>
              <a:spLocks noChangeArrowheads="1"/>
            </p:cNvSpPr>
            <p:nvPr/>
          </p:nvSpPr>
          <p:spPr bwMode="auto">
            <a:xfrm>
              <a:off x="3505817" y="2797016"/>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6" name="Text Box 146"/>
            <p:cNvSpPr txBox="1">
              <a:spLocks noChangeArrowheads="1"/>
            </p:cNvSpPr>
            <p:nvPr/>
          </p:nvSpPr>
          <p:spPr bwMode="auto">
            <a:xfrm>
              <a:off x="3550775" y="3105424"/>
              <a:ext cx="315070" cy="92198"/>
            </a:xfrm>
            <a:prstGeom prst="rect">
              <a:avLst/>
            </a:prstGeom>
            <a:noFill/>
            <a:ln w="57150">
              <a:noFill/>
              <a:miter lim="800000"/>
              <a:headEnd/>
              <a:tailEnd/>
            </a:ln>
          </p:spPr>
          <p:txBody>
            <a:bodyPr wrap="none" lIns="0" tIns="0" rIns="0" bIns="17239">
              <a:spAutoFit/>
            </a:bodyPr>
            <a:lstStyle/>
            <a:p>
              <a:pPr defTabSz="341367"/>
              <a:r>
                <a:rPr lang="zh-CN" altLang="en-US" sz="533">
                  <a:latin typeface="Arial"/>
                  <a:ea typeface="黑体"/>
                  <a:cs typeface="Arial"/>
                </a:rPr>
                <a:t>Qinhuangdao</a:t>
              </a:r>
            </a:p>
          </p:txBody>
        </p:sp>
        <p:sp>
          <p:nvSpPr>
            <p:cNvPr id="377" name="Oval 147"/>
            <p:cNvSpPr>
              <a:spLocks noChangeArrowheads="1"/>
            </p:cNvSpPr>
            <p:nvPr/>
          </p:nvSpPr>
          <p:spPr bwMode="auto">
            <a:xfrm>
              <a:off x="3045530" y="3000425"/>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8" name="Oval 148"/>
            <p:cNvSpPr>
              <a:spLocks noChangeArrowheads="1"/>
            </p:cNvSpPr>
            <p:nvPr/>
          </p:nvSpPr>
          <p:spPr bwMode="auto">
            <a:xfrm>
              <a:off x="2164563" y="2969677"/>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79" name="Text Box 149"/>
            <p:cNvSpPr txBox="1">
              <a:spLocks noChangeArrowheads="1"/>
            </p:cNvSpPr>
            <p:nvPr/>
          </p:nvSpPr>
          <p:spPr bwMode="auto">
            <a:xfrm>
              <a:off x="2101408" y="3241818"/>
              <a:ext cx="177074" cy="76055"/>
            </a:xfrm>
            <a:prstGeom prst="rect">
              <a:avLst/>
            </a:prstGeom>
            <a:noFill/>
            <a:ln w="57150">
              <a:noFill/>
              <a:miter lim="800000"/>
              <a:headEnd/>
              <a:tailEnd/>
            </a:ln>
          </p:spPr>
          <p:txBody>
            <a:bodyPr wrap="none" lIns="0" tIns="0" rIns="0" bIns="0">
              <a:spAutoFit/>
            </a:bodyPr>
            <a:lstStyle/>
            <a:p>
              <a:pPr defTabSz="341367"/>
              <a:r>
                <a:rPr lang="zh-CN" altLang="en-US" sz="533" dirty="0">
                  <a:latin typeface="Arial"/>
                  <a:ea typeface="黑体"/>
                  <a:cs typeface="Arial"/>
                </a:rPr>
                <a:t>Dianbei</a:t>
              </a:r>
            </a:p>
          </p:txBody>
        </p:sp>
        <p:sp>
          <p:nvSpPr>
            <p:cNvPr id="380" name="Oval 150"/>
            <p:cNvSpPr>
              <a:spLocks noChangeArrowheads="1"/>
            </p:cNvSpPr>
            <p:nvPr/>
          </p:nvSpPr>
          <p:spPr bwMode="auto">
            <a:xfrm>
              <a:off x="2685864" y="2969677"/>
              <a:ext cx="259683" cy="592377"/>
            </a:xfrm>
            <a:prstGeom prst="ellipse">
              <a:avLst/>
            </a:prstGeom>
            <a:solidFill>
              <a:srgbClr val="33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81" name="Oval 151"/>
            <p:cNvSpPr>
              <a:spLocks noChangeArrowheads="1"/>
            </p:cNvSpPr>
            <p:nvPr/>
          </p:nvSpPr>
          <p:spPr bwMode="auto">
            <a:xfrm>
              <a:off x="2848570" y="3319333"/>
              <a:ext cx="259683" cy="592377"/>
            </a:xfrm>
            <a:prstGeom prst="ellipse">
              <a:avLst/>
            </a:prstGeom>
            <a:solidFill>
              <a:srgbClr val="0066FF"/>
            </a:solidFill>
            <a:ln w="9525">
              <a:noFill/>
              <a:round/>
              <a:headEnd/>
              <a:tailEnd/>
            </a:ln>
          </p:spPr>
          <p:txBody>
            <a:bodyPr wrap="none" lIns="120000" tIns="62400" rIns="120000" bIns="62400" anchor="ctr">
              <a:spAutoFit/>
            </a:bodyPr>
            <a:lstStyle/>
            <a:p>
              <a:endParaRPr lang="zh-CN" altLang="en-US" sz="2133">
                <a:latin typeface="Arial"/>
              </a:endParaRPr>
            </a:p>
          </p:txBody>
        </p:sp>
        <p:sp>
          <p:nvSpPr>
            <p:cNvPr id="382" name="Text Box 152"/>
            <p:cNvSpPr txBox="1">
              <a:spLocks noChangeArrowheads="1"/>
            </p:cNvSpPr>
            <p:nvPr/>
          </p:nvSpPr>
          <p:spPr bwMode="auto">
            <a:xfrm>
              <a:off x="2838936" y="3585562"/>
              <a:ext cx="87776" cy="363790"/>
            </a:xfrm>
            <a:prstGeom prst="rect">
              <a:avLst/>
            </a:prstGeom>
            <a:noFill/>
            <a:ln w="25400">
              <a:noFill/>
              <a:miter lim="800000"/>
              <a:headEnd/>
              <a:tailEnd/>
            </a:ln>
          </p:spPr>
          <p:txBody>
            <a:bodyPr lIns="0" tIns="0" rIns="0" bIns="63616">
              <a:spAutoFit/>
            </a:bodyPr>
            <a:lstStyle/>
            <a:p>
              <a:pPr defTabSz="1243553">
                <a:spcBef>
                  <a:spcPts val="400"/>
                </a:spcBef>
              </a:pPr>
              <a:r>
                <a:rPr lang="zh-CN" altLang="en-US" sz="533">
                  <a:latin typeface="Arial"/>
                  <a:ea typeface="黑体"/>
                  <a:cs typeface="Arial"/>
                </a:rPr>
                <a:t>Zhongxian</a:t>
              </a:r>
            </a:p>
          </p:txBody>
        </p:sp>
        <p:sp>
          <p:nvSpPr>
            <p:cNvPr id="383" name="Freeform 153"/>
            <p:cNvSpPr>
              <a:spLocks/>
            </p:cNvSpPr>
            <p:nvPr/>
          </p:nvSpPr>
          <p:spPr bwMode="auto">
            <a:xfrm>
              <a:off x="2929923" y="3095176"/>
              <a:ext cx="405694" cy="735684"/>
            </a:xfrm>
            <a:custGeom>
              <a:avLst/>
              <a:gdLst>
                <a:gd name="T0" fmla="*/ 0 w 2042"/>
                <a:gd name="T1" fmla="*/ 221935 h 824"/>
                <a:gd name="T2" fmla="*/ 240724 w 2042"/>
                <a:gd name="T3" fmla="*/ 209440 h 824"/>
                <a:gd name="T4" fmla="*/ 454635 w 2042"/>
                <a:gd name="T5" fmla="*/ 209440 h 824"/>
                <a:gd name="T6" fmla="*/ 507965 w 2042"/>
                <a:gd name="T7" fmla="*/ 123328 h 824"/>
                <a:gd name="T8" fmla="*/ 601662 w 2042"/>
                <a:gd name="T9" fmla="*/ 0 h 824"/>
                <a:gd name="T10" fmla="*/ 0 60000 65536"/>
                <a:gd name="T11" fmla="*/ 0 60000 65536"/>
                <a:gd name="T12" fmla="*/ 0 60000 65536"/>
                <a:gd name="T13" fmla="*/ 0 60000 65536"/>
                <a:gd name="T14" fmla="*/ 0 60000 65536"/>
                <a:gd name="T15" fmla="*/ 0 w 2042"/>
                <a:gd name="T16" fmla="*/ 0 h 824"/>
                <a:gd name="T17" fmla="*/ 2042 w 2042"/>
                <a:gd name="T18" fmla="*/ 824 h 824"/>
              </a:gdLst>
              <a:ahLst/>
              <a:cxnLst>
                <a:cxn ang="T10">
                  <a:pos x="T0" y="T1"/>
                </a:cxn>
                <a:cxn ang="T11">
                  <a:pos x="T2" y="T3"/>
                </a:cxn>
                <a:cxn ang="T12">
                  <a:pos x="T4" y="T5"/>
                </a:cxn>
                <a:cxn ang="T13">
                  <a:pos x="T6" y="T7"/>
                </a:cxn>
                <a:cxn ang="T14">
                  <a:pos x="T8" y="T9"/>
                </a:cxn>
              </a:cxnLst>
              <a:rect l="T15" t="T16" r="T17" b="T18"/>
              <a:pathLst>
                <a:path w="2042" h="824">
                  <a:moveTo>
                    <a:pt x="0" y="817"/>
                  </a:moveTo>
                  <a:cubicBezTo>
                    <a:pt x="280" y="798"/>
                    <a:pt x="560" y="779"/>
                    <a:pt x="817" y="771"/>
                  </a:cubicBezTo>
                  <a:cubicBezTo>
                    <a:pt x="1074" y="763"/>
                    <a:pt x="1392" y="824"/>
                    <a:pt x="1543" y="771"/>
                  </a:cubicBezTo>
                  <a:cubicBezTo>
                    <a:pt x="1694" y="718"/>
                    <a:pt x="1641" y="582"/>
                    <a:pt x="1724" y="454"/>
                  </a:cubicBezTo>
                  <a:cubicBezTo>
                    <a:pt x="1807" y="326"/>
                    <a:pt x="1924" y="163"/>
                    <a:pt x="2042" y="0"/>
                  </a:cubicBezTo>
                </a:path>
              </a:pathLst>
            </a:custGeom>
            <a:noFill/>
            <a:ln w="38100">
              <a:solidFill>
                <a:srgbClr val="339966"/>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4" name="Freeform 154"/>
            <p:cNvSpPr>
              <a:spLocks/>
            </p:cNvSpPr>
            <p:nvPr/>
          </p:nvSpPr>
          <p:spPr bwMode="auto">
            <a:xfrm>
              <a:off x="1468781" y="2939070"/>
              <a:ext cx="2253263" cy="735684"/>
            </a:xfrm>
            <a:custGeom>
              <a:avLst/>
              <a:gdLst>
                <a:gd name="T0" fmla="*/ 0 w 11431"/>
                <a:gd name="T1" fmla="*/ 14459 h 4725"/>
                <a:gd name="T2" fmla="*/ 318353 w 11431"/>
                <a:gd name="T3" fmla="*/ 26736 h 4725"/>
                <a:gd name="T4" fmla="*/ 915010 w 11431"/>
                <a:gd name="T5" fmla="*/ 175147 h 4725"/>
                <a:gd name="T6" fmla="*/ 1538270 w 11431"/>
                <a:gd name="T7" fmla="*/ 608377 h 4725"/>
                <a:gd name="T8" fmla="*/ 1816866 w 11431"/>
                <a:gd name="T9" fmla="*/ 657757 h 4725"/>
                <a:gd name="T10" fmla="*/ 2134927 w 11431"/>
                <a:gd name="T11" fmla="*/ 670306 h 4725"/>
                <a:gd name="T12" fmla="*/ 2360317 w 11431"/>
                <a:gd name="T13" fmla="*/ 719685 h 4725"/>
                <a:gd name="T14" fmla="*/ 2572553 w 11431"/>
                <a:gd name="T15" fmla="*/ 905472 h 4725"/>
                <a:gd name="T16" fmla="*/ 2678671 w 11431"/>
                <a:gd name="T17" fmla="*/ 979678 h 4725"/>
                <a:gd name="T18" fmla="*/ 2837702 w 11431"/>
                <a:gd name="T19" fmla="*/ 1041334 h 4725"/>
                <a:gd name="T20" fmla="*/ 3049937 w 11431"/>
                <a:gd name="T21" fmla="*/ 1190018 h 4725"/>
                <a:gd name="T22" fmla="*/ 3341688 w 11431"/>
                <a:gd name="T23" fmla="*/ 1289050 h 47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31"/>
                <a:gd name="T37" fmla="*/ 0 h 4725"/>
                <a:gd name="T38" fmla="*/ 11431 w 11431"/>
                <a:gd name="T39" fmla="*/ 4725 h 47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31" h="4725">
                  <a:moveTo>
                    <a:pt x="0" y="53"/>
                  </a:moveTo>
                  <a:cubicBezTo>
                    <a:pt x="283" y="26"/>
                    <a:pt x="567" y="0"/>
                    <a:pt x="1089" y="98"/>
                  </a:cubicBezTo>
                  <a:cubicBezTo>
                    <a:pt x="1611" y="196"/>
                    <a:pt x="2434" y="287"/>
                    <a:pt x="3130" y="642"/>
                  </a:cubicBezTo>
                  <a:cubicBezTo>
                    <a:pt x="3826" y="997"/>
                    <a:pt x="4748" y="1935"/>
                    <a:pt x="5262" y="2230"/>
                  </a:cubicBezTo>
                  <a:cubicBezTo>
                    <a:pt x="5776" y="2525"/>
                    <a:pt x="5875" y="2373"/>
                    <a:pt x="6215" y="2411"/>
                  </a:cubicBezTo>
                  <a:cubicBezTo>
                    <a:pt x="6555" y="2449"/>
                    <a:pt x="6993" y="2419"/>
                    <a:pt x="7303" y="2457"/>
                  </a:cubicBezTo>
                  <a:cubicBezTo>
                    <a:pt x="7613" y="2495"/>
                    <a:pt x="7825" y="2494"/>
                    <a:pt x="8074" y="2638"/>
                  </a:cubicBezTo>
                  <a:cubicBezTo>
                    <a:pt x="8323" y="2782"/>
                    <a:pt x="8619" y="3160"/>
                    <a:pt x="8800" y="3319"/>
                  </a:cubicBezTo>
                  <a:cubicBezTo>
                    <a:pt x="8981" y="3478"/>
                    <a:pt x="9012" y="3508"/>
                    <a:pt x="9163" y="3591"/>
                  </a:cubicBezTo>
                  <a:cubicBezTo>
                    <a:pt x="9314" y="3674"/>
                    <a:pt x="9495" y="3689"/>
                    <a:pt x="9707" y="3817"/>
                  </a:cubicBezTo>
                  <a:cubicBezTo>
                    <a:pt x="9919" y="3945"/>
                    <a:pt x="10146" y="4211"/>
                    <a:pt x="10433" y="4362"/>
                  </a:cubicBezTo>
                  <a:cubicBezTo>
                    <a:pt x="10720" y="4513"/>
                    <a:pt x="11075" y="4619"/>
                    <a:pt x="11431" y="4725"/>
                  </a:cubicBezTo>
                </a:path>
              </a:pathLst>
            </a:custGeom>
            <a:noFill/>
            <a:ln w="38100">
              <a:solidFill>
                <a:srgbClr val="800000"/>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5" name="Freeform 155"/>
            <p:cNvSpPr>
              <a:spLocks/>
            </p:cNvSpPr>
            <p:nvPr/>
          </p:nvSpPr>
          <p:spPr bwMode="auto">
            <a:xfrm>
              <a:off x="3281026" y="3155094"/>
              <a:ext cx="324341" cy="735684"/>
            </a:xfrm>
            <a:custGeom>
              <a:avLst/>
              <a:gdLst>
                <a:gd name="T0" fmla="*/ 0 w 1633"/>
                <a:gd name="T1" fmla="*/ 0 h 2948"/>
                <a:gd name="T2" fmla="*/ 160534 w 1633"/>
                <a:gd name="T3" fmla="*/ 160764 h 2948"/>
                <a:gd name="T4" fmla="*/ 133729 w 1633"/>
                <a:gd name="T5" fmla="*/ 234879 h 2948"/>
                <a:gd name="T6" fmla="*/ 146984 w 1633"/>
                <a:gd name="T7" fmla="*/ 321256 h 2948"/>
                <a:gd name="T8" fmla="*/ 253908 w 1633"/>
                <a:gd name="T9" fmla="*/ 543873 h 2948"/>
                <a:gd name="T10" fmla="*/ 360833 w 1633"/>
                <a:gd name="T11" fmla="*/ 605454 h 2948"/>
                <a:gd name="T12" fmla="*/ 414442 w 1633"/>
                <a:gd name="T13" fmla="*/ 679841 h 2948"/>
                <a:gd name="T14" fmla="*/ 467757 w 1633"/>
                <a:gd name="T15" fmla="*/ 729160 h 2948"/>
                <a:gd name="T16" fmla="*/ 481012 w 1633"/>
                <a:gd name="T17" fmla="*/ 803275 h 29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3"/>
                <a:gd name="T28" fmla="*/ 0 h 2948"/>
                <a:gd name="T29" fmla="*/ 1633 w 1633"/>
                <a:gd name="T30" fmla="*/ 2948 h 29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3" h="2948">
                  <a:moveTo>
                    <a:pt x="0" y="0"/>
                  </a:moveTo>
                  <a:cubicBezTo>
                    <a:pt x="234" y="223"/>
                    <a:pt x="469" y="446"/>
                    <a:pt x="545" y="590"/>
                  </a:cubicBezTo>
                  <a:cubicBezTo>
                    <a:pt x="621" y="734"/>
                    <a:pt x="462" y="764"/>
                    <a:pt x="454" y="862"/>
                  </a:cubicBezTo>
                  <a:cubicBezTo>
                    <a:pt x="446" y="960"/>
                    <a:pt x="431" y="990"/>
                    <a:pt x="499" y="1179"/>
                  </a:cubicBezTo>
                  <a:cubicBezTo>
                    <a:pt x="567" y="1368"/>
                    <a:pt x="741" y="1822"/>
                    <a:pt x="862" y="1996"/>
                  </a:cubicBezTo>
                  <a:cubicBezTo>
                    <a:pt x="983" y="2170"/>
                    <a:pt x="1134" y="2139"/>
                    <a:pt x="1225" y="2222"/>
                  </a:cubicBezTo>
                  <a:cubicBezTo>
                    <a:pt x="1316" y="2305"/>
                    <a:pt x="1347" y="2419"/>
                    <a:pt x="1407" y="2495"/>
                  </a:cubicBezTo>
                  <a:cubicBezTo>
                    <a:pt x="1467" y="2571"/>
                    <a:pt x="1550" y="2600"/>
                    <a:pt x="1588" y="2676"/>
                  </a:cubicBezTo>
                  <a:cubicBezTo>
                    <a:pt x="1626" y="2752"/>
                    <a:pt x="1629" y="2850"/>
                    <a:pt x="1633" y="2948"/>
                  </a:cubicBezTo>
                </a:path>
              </a:pathLst>
            </a:custGeom>
            <a:noFill/>
            <a:ln w="38100">
              <a:solidFill>
                <a:srgbClr val="0000FF"/>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6" name="Freeform 156"/>
            <p:cNvSpPr>
              <a:spLocks/>
            </p:cNvSpPr>
            <p:nvPr/>
          </p:nvSpPr>
          <p:spPr bwMode="auto">
            <a:xfrm>
              <a:off x="1247201" y="2773505"/>
              <a:ext cx="289017" cy="735684"/>
            </a:xfrm>
            <a:custGeom>
              <a:avLst/>
              <a:gdLst>
                <a:gd name="T0" fmla="*/ 0 w 1452"/>
                <a:gd name="T1" fmla="*/ 0 h 362"/>
                <a:gd name="T2" fmla="*/ 241175 w 1452"/>
                <a:gd name="T3" fmla="*/ 61448 h 362"/>
                <a:gd name="T4" fmla="*/ 428625 w 1452"/>
                <a:gd name="T5" fmla="*/ 98425 h 362"/>
                <a:gd name="T6" fmla="*/ 0 60000 65536"/>
                <a:gd name="T7" fmla="*/ 0 60000 65536"/>
                <a:gd name="T8" fmla="*/ 0 60000 65536"/>
                <a:gd name="T9" fmla="*/ 0 w 1452"/>
                <a:gd name="T10" fmla="*/ 0 h 362"/>
                <a:gd name="T11" fmla="*/ 1452 w 1452"/>
                <a:gd name="T12" fmla="*/ 362 h 362"/>
              </a:gdLst>
              <a:ahLst/>
              <a:cxnLst>
                <a:cxn ang="T6">
                  <a:pos x="T0" y="T1"/>
                </a:cxn>
                <a:cxn ang="T7">
                  <a:pos x="T2" y="T3"/>
                </a:cxn>
                <a:cxn ang="T8">
                  <a:pos x="T4" y="T5"/>
                </a:cxn>
              </a:cxnLst>
              <a:rect l="T9" t="T10" r="T11" b="T12"/>
              <a:pathLst>
                <a:path w="1452" h="362">
                  <a:moveTo>
                    <a:pt x="0" y="0"/>
                  </a:moveTo>
                  <a:cubicBezTo>
                    <a:pt x="287" y="83"/>
                    <a:pt x="575" y="166"/>
                    <a:pt x="817" y="226"/>
                  </a:cubicBezTo>
                  <a:cubicBezTo>
                    <a:pt x="1059" y="286"/>
                    <a:pt x="1255" y="324"/>
                    <a:pt x="1452" y="362"/>
                  </a:cubicBezTo>
                </a:path>
              </a:pathLst>
            </a:custGeom>
            <a:noFill/>
            <a:ln w="38100">
              <a:solidFill>
                <a:srgbClr val="800000"/>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7" name="Freeform 157"/>
            <p:cNvSpPr>
              <a:spLocks/>
            </p:cNvSpPr>
            <p:nvPr/>
          </p:nvSpPr>
          <p:spPr bwMode="auto">
            <a:xfrm>
              <a:off x="1652895" y="2872844"/>
              <a:ext cx="907728" cy="735684"/>
            </a:xfrm>
            <a:custGeom>
              <a:avLst/>
              <a:gdLst>
                <a:gd name="T0" fmla="*/ 0 w 4582"/>
                <a:gd name="T1" fmla="*/ 0 h 3629"/>
                <a:gd name="T2" fmla="*/ 133386 w 4582"/>
                <a:gd name="T3" fmla="*/ 37124 h 3629"/>
                <a:gd name="T4" fmla="*/ 413085 w 4582"/>
                <a:gd name="T5" fmla="*/ 123927 h 3629"/>
                <a:gd name="T6" fmla="*/ 653121 w 4582"/>
                <a:gd name="T7" fmla="*/ 309545 h 3629"/>
                <a:gd name="T8" fmla="*/ 1052986 w 4582"/>
                <a:gd name="T9" fmla="*/ 594524 h 3629"/>
                <a:gd name="T10" fmla="*/ 1252771 w 4582"/>
                <a:gd name="T11" fmla="*/ 718178 h 3629"/>
                <a:gd name="T12" fmla="*/ 1265992 w 4582"/>
                <a:gd name="T13" fmla="*/ 866673 h 3629"/>
                <a:gd name="T14" fmla="*/ 1346200 w 4582"/>
                <a:gd name="T15" fmla="*/ 990600 h 3629"/>
                <a:gd name="T16" fmla="*/ 0 60000 65536"/>
                <a:gd name="T17" fmla="*/ 0 60000 65536"/>
                <a:gd name="T18" fmla="*/ 0 60000 65536"/>
                <a:gd name="T19" fmla="*/ 0 60000 65536"/>
                <a:gd name="T20" fmla="*/ 0 60000 65536"/>
                <a:gd name="T21" fmla="*/ 0 60000 65536"/>
                <a:gd name="T22" fmla="*/ 0 60000 65536"/>
                <a:gd name="T23" fmla="*/ 0 60000 65536"/>
                <a:gd name="T24" fmla="*/ 0 w 4582"/>
                <a:gd name="T25" fmla="*/ 0 h 3629"/>
                <a:gd name="T26" fmla="*/ 4582 w 4582"/>
                <a:gd name="T27" fmla="*/ 3629 h 36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2" h="3629">
                  <a:moveTo>
                    <a:pt x="0" y="0"/>
                  </a:moveTo>
                  <a:cubicBezTo>
                    <a:pt x="110" y="30"/>
                    <a:pt x="220" y="60"/>
                    <a:pt x="454" y="136"/>
                  </a:cubicBezTo>
                  <a:cubicBezTo>
                    <a:pt x="688" y="212"/>
                    <a:pt x="1111" y="288"/>
                    <a:pt x="1406" y="454"/>
                  </a:cubicBezTo>
                  <a:cubicBezTo>
                    <a:pt x="1701" y="620"/>
                    <a:pt x="1860" y="847"/>
                    <a:pt x="2223" y="1134"/>
                  </a:cubicBezTo>
                  <a:cubicBezTo>
                    <a:pt x="2586" y="1421"/>
                    <a:pt x="3244" y="1929"/>
                    <a:pt x="3584" y="2178"/>
                  </a:cubicBezTo>
                  <a:cubicBezTo>
                    <a:pt x="3924" y="2427"/>
                    <a:pt x="4143" y="2465"/>
                    <a:pt x="4264" y="2631"/>
                  </a:cubicBezTo>
                  <a:cubicBezTo>
                    <a:pt x="4385" y="2797"/>
                    <a:pt x="4256" y="3009"/>
                    <a:pt x="4309" y="3175"/>
                  </a:cubicBezTo>
                  <a:cubicBezTo>
                    <a:pt x="4362" y="3341"/>
                    <a:pt x="4472" y="3485"/>
                    <a:pt x="4582" y="3629"/>
                  </a:cubicBezTo>
                </a:path>
              </a:pathLst>
            </a:custGeom>
            <a:noFill/>
            <a:ln w="50800">
              <a:solidFill>
                <a:srgbClr val="0000FF"/>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8" name="Freeform 158"/>
            <p:cNvSpPr>
              <a:spLocks/>
            </p:cNvSpPr>
            <p:nvPr/>
          </p:nvSpPr>
          <p:spPr bwMode="auto">
            <a:xfrm>
              <a:off x="3172911" y="3425517"/>
              <a:ext cx="116678" cy="735684"/>
            </a:xfrm>
            <a:custGeom>
              <a:avLst/>
              <a:gdLst>
                <a:gd name="T0" fmla="*/ 173038 w 590"/>
                <a:gd name="T1" fmla="*/ 0 h 1451"/>
                <a:gd name="T2" fmla="*/ 0 w 590"/>
                <a:gd name="T3" fmla="*/ 395288 h 1451"/>
                <a:gd name="T4" fmla="*/ 0 60000 65536"/>
                <a:gd name="T5" fmla="*/ 0 60000 65536"/>
                <a:gd name="T6" fmla="*/ 0 w 590"/>
                <a:gd name="T7" fmla="*/ 0 h 1451"/>
                <a:gd name="T8" fmla="*/ 590 w 590"/>
                <a:gd name="T9" fmla="*/ 1451 h 1451"/>
              </a:gdLst>
              <a:ahLst/>
              <a:cxnLst>
                <a:cxn ang="T4">
                  <a:pos x="T0" y="T1"/>
                </a:cxn>
                <a:cxn ang="T5">
                  <a:pos x="T2" y="T3"/>
                </a:cxn>
              </a:cxnLst>
              <a:rect l="T6" t="T7" r="T8" b="T9"/>
              <a:pathLst>
                <a:path w="590" h="1451">
                  <a:moveTo>
                    <a:pt x="590" y="0"/>
                  </a:moveTo>
                  <a:cubicBezTo>
                    <a:pt x="590" y="0"/>
                    <a:pt x="295" y="725"/>
                    <a:pt x="0" y="1451"/>
                  </a:cubicBezTo>
                </a:path>
              </a:pathLst>
            </a:custGeom>
            <a:noFill/>
            <a:ln w="38100">
              <a:solidFill>
                <a:srgbClr val="33CC33"/>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89" name="Text Box 159"/>
            <p:cNvSpPr txBox="1">
              <a:spLocks noChangeArrowheads="1"/>
            </p:cNvSpPr>
            <p:nvPr/>
          </p:nvSpPr>
          <p:spPr bwMode="auto">
            <a:xfrm>
              <a:off x="1192609" y="2777447"/>
              <a:ext cx="205523" cy="879688"/>
            </a:xfrm>
            <a:prstGeom prst="rect">
              <a:avLst/>
            </a:prstGeom>
            <a:noFill/>
            <a:ln w="50800">
              <a:noFill/>
              <a:miter lim="800000"/>
              <a:headEnd/>
              <a:tailEnd/>
            </a:ln>
          </p:spPr>
          <p:txBody>
            <a:bodyPr lIns="122337" tIns="63616" rIns="122337" bIns="63616">
              <a:spAutoFit/>
            </a:bodyPr>
            <a:lstStyle/>
            <a:p>
              <a:pPr defTabSz="341367">
                <a:spcBef>
                  <a:spcPts val="400"/>
                </a:spcBef>
              </a:pPr>
              <a:r>
                <a:rPr lang="zh-CN" altLang="en-US" sz="533" dirty="0">
                  <a:latin typeface="Arial"/>
                  <a:ea typeface="黑体"/>
                  <a:cs typeface="Arial"/>
                </a:rPr>
                <a:t>Alataw Pass</a:t>
              </a:r>
            </a:p>
          </p:txBody>
        </p:sp>
        <p:sp>
          <p:nvSpPr>
            <p:cNvPr id="390" name="Text Box 160"/>
            <p:cNvSpPr txBox="1">
              <a:spLocks noChangeArrowheads="1"/>
            </p:cNvSpPr>
            <p:nvPr/>
          </p:nvSpPr>
          <p:spPr bwMode="auto">
            <a:xfrm>
              <a:off x="1433457" y="2812926"/>
              <a:ext cx="577781" cy="195200"/>
            </a:xfrm>
            <a:prstGeom prst="rect">
              <a:avLst/>
            </a:prstGeom>
            <a:noFill/>
            <a:ln w="50800">
              <a:noFill/>
              <a:miter lim="800000"/>
              <a:headEnd/>
              <a:tailEnd/>
            </a:ln>
          </p:spPr>
          <p:txBody>
            <a:bodyPr wrap="none" lIns="122337" tIns="63616" rIns="122337" bIns="63616">
              <a:spAutoFit/>
            </a:bodyPr>
            <a:lstStyle/>
            <a:p>
              <a:pPr defTabSz="341367">
                <a:spcBef>
                  <a:spcPts val="400"/>
                </a:spcBef>
              </a:pPr>
              <a:r>
                <a:rPr lang="zh-CN" altLang="en-US" sz="533">
                  <a:latin typeface="Arial"/>
                  <a:ea typeface="黑体"/>
                  <a:cs typeface="Arial"/>
                </a:rPr>
                <a:t>Dushanzi District</a:t>
              </a:r>
            </a:p>
          </p:txBody>
        </p:sp>
        <p:sp>
          <p:nvSpPr>
            <p:cNvPr id="391" name="Text Box 161"/>
            <p:cNvSpPr txBox="1">
              <a:spLocks noChangeArrowheads="1"/>
            </p:cNvSpPr>
            <p:nvPr/>
          </p:nvSpPr>
          <p:spPr bwMode="auto">
            <a:xfrm>
              <a:off x="3349533" y="3050235"/>
              <a:ext cx="247270" cy="1032510"/>
            </a:xfrm>
            <a:prstGeom prst="rect">
              <a:avLst/>
            </a:prstGeom>
            <a:noFill/>
            <a:ln w="50800">
              <a:noFill/>
              <a:miter lim="800000"/>
              <a:headEnd/>
              <a:tailEnd/>
            </a:ln>
          </p:spPr>
          <p:txBody>
            <a:bodyPr lIns="122337" tIns="63616" rIns="122337" bIns="63616">
              <a:spAutoFit/>
            </a:bodyPr>
            <a:lstStyle/>
            <a:p>
              <a:pPr defTabSz="341367">
                <a:spcBef>
                  <a:spcPts val="560"/>
                </a:spcBef>
              </a:pPr>
              <a:r>
                <a:rPr lang="zh-CN" altLang="en-US" sz="800">
                  <a:latin typeface="Arial"/>
                  <a:ea typeface="黑体"/>
                  <a:cs typeface="Arial"/>
                </a:rPr>
                <a:t>Langfang</a:t>
              </a:r>
            </a:p>
          </p:txBody>
        </p:sp>
        <p:sp>
          <p:nvSpPr>
            <p:cNvPr id="392" name="AutoShape 162"/>
            <p:cNvSpPr>
              <a:spLocks/>
            </p:cNvSpPr>
            <p:nvPr/>
          </p:nvSpPr>
          <p:spPr bwMode="auto">
            <a:xfrm>
              <a:off x="2057373" y="2344716"/>
              <a:ext cx="755677" cy="207984"/>
            </a:xfrm>
            <a:prstGeom prst="borderCallout1">
              <a:avLst>
                <a:gd name="adj1" fmla="val 35296"/>
                <a:gd name="adj2" fmla="val -6495"/>
                <a:gd name="adj3" fmla="val 278431"/>
                <a:gd name="adj4" fmla="val -21787"/>
              </a:avLst>
            </a:prstGeom>
            <a:noFill/>
            <a:ln w="12700">
              <a:solidFill>
                <a:srgbClr val="0000FF"/>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Western China oil pipeline</a:t>
              </a:r>
            </a:p>
          </p:txBody>
        </p:sp>
        <p:sp>
          <p:nvSpPr>
            <p:cNvPr id="393" name="AutoShape 163"/>
            <p:cNvSpPr>
              <a:spLocks/>
            </p:cNvSpPr>
            <p:nvPr/>
          </p:nvSpPr>
          <p:spPr bwMode="auto">
            <a:xfrm>
              <a:off x="1555268" y="2098629"/>
              <a:ext cx="851381" cy="225471"/>
            </a:xfrm>
            <a:prstGeom prst="borderCallout2">
              <a:avLst>
                <a:gd name="adj1" fmla="val 24000"/>
                <a:gd name="adj2" fmla="val -5417"/>
                <a:gd name="adj3" fmla="val 24000"/>
                <a:gd name="adj4" fmla="val -13657"/>
                <a:gd name="adj5" fmla="val 277667"/>
                <a:gd name="adj6" fmla="val -21898"/>
              </a:avLst>
            </a:prstGeom>
            <a:noFill/>
            <a:ln w="12700">
              <a:solidFill>
                <a:srgbClr val="800000"/>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China-Kazakhstan natural gas pipeline</a:t>
              </a:r>
            </a:p>
          </p:txBody>
        </p:sp>
        <p:sp>
          <p:nvSpPr>
            <p:cNvPr id="394" name="AutoShape 164"/>
            <p:cNvSpPr>
              <a:spLocks/>
            </p:cNvSpPr>
            <p:nvPr/>
          </p:nvSpPr>
          <p:spPr bwMode="auto">
            <a:xfrm>
              <a:off x="1595818" y="3707756"/>
              <a:ext cx="1111422" cy="204197"/>
            </a:xfrm>
            <a:prstGeom prst="borderCallout2">
              <a:avLst>
                <a:gd name="adj1" fmla="val 26968"/>
                <a:gd name="adj2" fmla="val 106611"/>
                <a:gd name="adj3" fmla="val 26968"/>
                <a:gd name="adj4" fmla="val 122866"/>
                <a:gd name="adj5" fmla="val -165917"/>
                <a:gd name="adj6" fmla="val 142148"/>
              </a:avLst>
            </a:prstGeom>
            <a:noFill/>
            <a:ln w="12700">
              <a:solidFill>
                <a:srgbClr val="800000"/>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West-East Gas Pipeline</a:t>
              </a:r>
            </a:p>
          </p:txBody>
        </p:sp>
        <p:sp>
          <p:nvSpPr>
            <p:cNvPr id="395" name="AutoShape 165"/>
            <p:cNvSpPr>
              <a:spLocks/>
            </p:cNvSpPr>
            <p:nvPr/>
          </p:nvSpPr>
          <p:spPr bwMode="auto">
            <a:xfrm>
              <a:off x="2352675" y="2749000"/>
              <a:ext cx="600076" cy="286300"/>
            </a:xfrm>
            <a:prstGeom prst="borderCallout2">
              <a:avLst>
                <a:gd name="adj1" fmla="val 24912"/>
                <a:gd name="adj2" fmla="val 106148"/>
                <a:gd name="adj3" fmla="val 24912"/>
                <a:gd name="adj4" fmla="val 115620"/>
                <a:gd name="adj5" fmla="val 200690"/>
                <a:gd name="adj6" fmla="val 125481"/>
              </a:avLst>
            </a:prstGeom>
            <a:noFill/>
            <a:ln w="12700">
              <a:solidFill>
                <a:srgbClr val="339966"/>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Shaanxi</a:t>
              </a:r>
              <a:r>
                <a:rPr lang="en-US" altLang="zh-CN" sz="800" dirty="0">
                  <a:latin typeface="Arial"/>
                  <a:cs typeface="Arial"/>
                </a:rPr>
                <a:t>-</a:t>
              </a:r>
              <a:r>
                <a:rPr lang="zh-CN" altLang="en-US" sz="800">
                  <a:latin typeface="Arial"/>
                  <a:cs typeface="Arial"/>
                </a:rPr>
                <a:t>Beijing pipeline II</a:t>
              </a:r>
            </a:p>
          </p:txBody>
        </p:sp>
        <p:sp>
          <p:nvSpPr>
            <p:cNvPr id="396" name="AutoShape 166"/>
            <p:cNvSpPr>
              <a:spLocks/>
            </p:cNvSpPr>
            <p:nvPr/>
          </p:nvSpPr>
          <p:spPr bwMode="auto">
            <a:xfrm>
              <a:off x="3803397" y="3348252"/>
              <a:ext cx="565403" cy="195048"/>
            </a:xfrm>
            <a:prstGeom prst="borderCallout2">
              <a:avLst>
                <a:gd name="adj1" fmla="val 35120"/>
                <a:gd name="adj2" fmla="val -6347"/>
                <a:gd name="adj3" fmla="val 35120"/>
                <a:gd name="adj4" fmla="val -13227"/>
                <a:gd name="adj5" fmla="val 70245"/>
                <a:gd name="adj6" fmla="val -30292"/>
              </a:avLst>
            </a:prstGeom>
            <a:noFill/>
            <a:ln w="12700">
              <a:solidFill>
                <a:srgbClr val="0000FF"/>
              </a:solidFill>
              <a:miter lim="800000"/>
              <a:headEnd type="stealth" w="med" len="med"/>
              <a:tailEnd/>
            </a:ln>
          </p:spPr>
          <p:txBody>
            <a:bodyPr lIns="122337" tIns="63616" rIns="122337" bIns="63616"/>
            <a:lstStyle/>
            <a:p>
              <a:pPr defTabSz="341367">
                <a:spcBef>
                  <a:spcPts val="560"/>
                </a:spcBef>
              </a:pPr>
              <a:r>
                <a:rPr lang="zh-CN" altLang="en-US" sz="800">
                  <a:latin typeface="Arial"/>
                </a:rPr>
                <a:t>Ji-Ning Branch Pipeline</a:t>
              </a:r>
            </a:p>
          </p:txBody>
        </p:sp>
        <p:sp>
          <p:nvSpPr>
            <p:cNvPr id="397" name="AutoShape 167"/>
            <p:cNvSpPr>
              <a:spLocks/>
            </p:cNvSpPr>
            <p:nvPr/>
          </p:nvSpPr>
          <p:spPr bwMode="auto">
            <a:xfrm>
              <a:off x="3896525" y="3764531"/>
              <a:ext cx="599275" cy="204219"/>
            </a:xfrm>
            <a:prstGeom prst="borderCallout2">
              <a:avLst>
                <a:gd name="adj1" fmla="val 25440"/>
                <a:gd name="adj2" fmla="val -7620"/>
                <a:gd name="adj3" fmla="val 25440"/>
                <a:gd name="adj4" fmla="val -55079"/>
                <a:gd name="adj5" fmla="val -80213"/>
                <a:gd name="adj6" fmla="val -104764"/>
              </a:avLst>
            </a:prstGeom>
            <a:noFill/>
            <a:ln w="12700">
              <a:solidFill>
                <a:srgbClr val="00FF00"/>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Huaiyang</a:t>
              </a:r>
              <a:r>
                <a:rPr lang="en-US" altLang="zh-CN" sz="800" dirty="0">
                  <a:latin typeface="Arial"/>
                  <a:cs typeface="Arial"/>
                </a:rPr>
                <a:t>-</a:t>
              </a:r>
              <a:r>
                <a:rPr lang="zh-CN" altLang="en-US" sz="800">
                  <a:latin typeface="Arial"/>
                  <a:cs typeface="Arial"/>
                </a:rPr>
                <a:t>Wuhan Pipeline</a:t>
              </a:r>
            </a:p>
          </p:txBody>
        </p:sp>
        <p:sp>
          <p:nvSpPr>
            <p:cNvPr id="398" name="Freeform 168"/>
            <p:cNvSpPr>
              <a:spLocks/>
            </p:cNvSpPr>
            <p:nvPr/>
          </p:nvSpPr>
          <p:spPr bwMode="auto">
            <a:xfrm>
              <a:off x="3281026" y="3155094"/>
              <a:ext cx="139156" cy="735684"/>
            </a:xfrm>
            <a:custGeom>
              <a:avLst/>
              <a:gdLst>
                <a:gd name="T0" fmla="*/ 0 w 703"/>
                <a:gd name="T1" fmla="*/ 0 h 862"/>
                <a:gd name="T2" fmla="*/ 173202 w 703"/>
                <a:gd name="T3" fmla="*/ 86986 h 862"/>
                <a:gd name="T4" fmla="*/ 199917 w 703"/>
                <a:gd name="T5" fmla="*/ 236537 h 862"/>
                <a:gd name="T6" fmla="*/ 0 60000 65536"/>
                <a:gd name="T7" fmla="*/ 0 60000 65536"/>
                <a:gd name="T8" fmla="*/ 0 60000 65536"/>
                <a:gd name="T9" fmla="*/ 0 w 703"/>
                <a:gd name="T10" fmla="*/ 0 h 862"/>
                <a:gd name="T11" fmla="*/ 703 w 703"/>
                <a:gd name="T12" fmla="*/ 862 h 862"/>
              </a:gdLst>
              <a:ahLst/>
              <a:cxnLst>
                <a:cxn ang="T6">
                  <a:pos x="T0" y="T1"/>
                </a:cxn>
                <a:cxn ang="T7">
                  <a:pos x="T2" y="T3"/>
                </a:cxn>
                <a:cxn ang="T8">
                  <a:pos x="T4" y="T5"/>
                </a:cxn>
              </a:cxnLst>
              <a:rect l="T9" t="T10" r="T11" b="T12"/>
              <a:pathLst>
                <a:path w="703" h="862">
                  <a:moveTo>
                    <a:pt x="0" y="0"/>
                  </a:moveTo>
                  <a:cubicBezTo>
                    <a:pt x="238" y="86"/>
                    <a:pt x="477" y="173"/>
                    <a:pt x="590" y="317"/>
                  </a:cubicBezTo>
                  <a:cubicBezTo>
                    <a:pt x="703" y="461"/>
                    <a:pt x="692" y="661"/>
                    <a:pt x="681" y="862"/>
                  </a:cubicBezTo>
                </a:path>
              </a:pathLst>
            </a:custGeom>
            <a:noFill/>
            <a:ln w="38100">
              <a:solidFill>
                <a:srgbClr val="FF00FF"/>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399" name="Freeform 169"/>
            <p:cNvSpPr>
              <a:spLocks/>
            </p:cNvSpPr>
            <p:nvPr/>
          </p:nvSpPr>
          <p:spPr bwMode="auto">
            <a:xfrm>
              <a:off x="3228836" y="4125898"/>
              <a:ext cx="107043" cy="735684"/>
            </a:xfrm>
            <a:custGeom>
              <a:avLst/>
              <a:gdLst>
                <a:gd name="T0" fmla="*/ 0 w 545"/>
                <a:gd name="T1" fmla="*/ 88900 h 317"/>
                <a:gd name="T2" fmla="*/ 39906 w 545"/>
                <a:gd name="T3" fmla="*/ 12620 h 317"/>
                <a:gd name="T4" fmla="*/ 158750 w 545"/>
                <a:gd name="T5" fmla="*/ 12620 h 317"/>
                <a:gd name="T6" fmla="*/ 0 60000 65536"/>
                <a:gd name="T7" fmla="*/ 0 60000 65536"/>
                <a:gd name="T8" fmla="*/ 0 60000 65536"/>
                <a:gd name="T9" fmla="*/ 0 w 545"/>
                <a:gd name="T10" fmla="*/ 0 h 317"/>
                <a:gd name="T11" fmla="*/ 545 w 545"/>
                <a:gd name="T12" fmla="*/ 317 h 317"/>
              </a:gdLst>
              <a:ahLst/>
              <a:cxnLst>
                <a:cxn ang="T6">
                  <a:pos x="T0" y="T1"/>
                </a:cxn>
                <a:cxn ang="T7">
                  <a:pos x="T2" y="T3"/>
                </a:cxn>
                <a:cxn ang="T8">
                  <a:pos x="T4" y="T5"/>
                </a:cxn>
              </a:cxnLst>
              <a:rect l="T9" t="T10" r="T11" b="T12"/>
              <a:pathLst>
                <a:path w="545" h="317">
                  <a:moveTo>
                    <a:pt x="0" y="317"/>
                  </a:moveTo>
                  <a:cubicBezTo>
                    <a:pt x="23" y="203"/>
                    <a:pt x="46" y="90"/>
                    <a:pt x="137" y="45"/>
                  </a:cubicBezTo>
                  <a:cubicBezTo>
                    <a:pt x="228" y="0"/>
                    <a:pt x="386" y="22"/>
                    <a:pt x="545" y="45"/>
                  </a:cubicBezTo>
                </a:path>
              </a:pathLst>
            </a:custGeom>
            <a:noFill/>
            <a:ln w="38100">
              <a:solidFill>
                <a:srgbClr val="0000FF"/>
              </a:solidFill>
              <a:round/>
              <a:headEnd type="oval" w="med" len="med"/>
              <a:tailEnd type="oval" w="med" len="med"/>
            </a:ln>
          </p:spPr>
          <p:txBody>
            <a:bodyPr lIns="442848" tIns="230281" rIns="442848" bIns="230281">
              <a:spAutoFit/>
            </a:bodyPr>
            <a:lstStyle/>
            <a:p>
              <a:endParaRPr lang="zh-CN" altLang="en-US" sz="2133">
                <a:latin typeface="Arial"/>
              </a:endParaRPr>
            </a:p>
          </p:txBody>
        </p:sp>
        <p:sp>
          <p:nvSpPr>
            <p:cNvPr id="400" name="AutoShape 170"/>
            <p:cNvSpPr>
              <a:spLocks/>
            </p:cNvSpPr>
            <p:nvPr/>
          </p:nvSpPr>
          <p:spPr bwMode="auto">
            <a:xfrm>
              <a:off x="3632127" y="4198153"/>
              <a:ext cx="781123" cy="215097"/>
            </a:xfrm>
            <a:prstGeom prst="borderCallout2">
              <a:avLst>
                <a:gd name="adj1" fmla="val 27069"/>
                <a:gd name="adj2" fmla="val -6194"/>
                <a:gd name="adj3" fmla="val 27069"/>
                <a:gd name="adj4" fmla="val -31097"/>
                <a:gd name="adj5" fmla="val 6389"/>
                <a:gd name="adj6" fmla="val -32121"/>
              </a:avLst>
            </a:prstGeom>
            <a:noFill/>
            <a:ln w="12700">
              <a:solidFill>
                <a:srgbClr val="0000FF"/>
              </a:solidFill>
              <a:miter lim="800000"/>
              <a:headEnd type="stealth" w="med" len="med"/>
              <a:tailEnd/>
            </a:ln>
          </p:spPr>
          <p:txBody>
            <a:bodyPr lIns="122337" tIns="63616" rIns="122337" bIns="63616"/>
            <a:lstStyle/>
            <a:p>
              <a:pPr defTabSz="341367">
                <a:spcBef>
                  <a:spcPts val="560"/>
                </a:spcBef>
              </a:pPr>
              <a:r>
                <a:rPr lang="zh-CN" altLang="en-US" sz="800">
                  <a:latin typeface="Arial"/>
                  <a:cs typeface="Arial"/>
                </a:rPr>
                <a:t>Zhongshan</a:t>
              </a:r>
              <a:r>
                <a:rPr lang="en-US" altLang="zh-CN" sz="800" dirty="0">
                  <a:latin typeface="Arial"/>
                  <a:cs typeface="Arial"/>
                </a:rPr>
                <a:t>-</a:t>
              </a:r>
              <a:r>
                <a:rPr lang="zh-CN" altLang="en-US" sz="800">
                  <a:latin typeface="Arial"/>
                  <a:cs typeface="Arial"/>
                </a:rPr>
                <a:t>Zhuhai Pipeline</a:t>
              </a:r>
            </a:p>
          </p:txBody>
        </p:sp>
        <p:sp>
          <p:nvSpPr>
            <p:cNvPr id="401" name="Line 171"/>
            <p:cNvSpPr>
              <a:spLocks noChangeShapeType="1"/>
            </p:cNvSpPr>
            <p:nvPr/>
          </p:nvSpPr>
          <p:spPr bwMode="auto">
            <a:xfrm flipH="1">
              <a:off x="2912796" y="3211070"/>
              <a:ext cx="17127" cy="61496"/>
            </a:xfrm>
            <a:prstGeom prst="line">
              <a:avLst/>
            </a:prstGeom>
            <a:noFill/>
            <a:ln w="38100">
              <a:solidFill>
                <a:srgbClr val="339966"/>
              </a:solidFill>
              <a:round/>
              <a:headEnd type="oval" w="med" len="med"/>
              <a:tailEnd type="oval" w="med" len="med"/>
            </a:ln>
          </p:spPr>
          <p:txBody>
            <a:bodyPr lIns="442848" tIns="230281" rIns="442848" bIns="230281">
              <a:spAutoFit/>
            </a:bodyPr>
            <a:lstStyle/>
            <a:p>
              <a:endParaRPr lang="zh-CN" altLang="en-US" sz="2133">
                <a:latin typeface="Arial"/>
              </a:endParaRPr>
            </a:p>
          </p:txBody>
        </p:sp>
      </p:grpSp>
      <p:sp>
        <p:nvSpPr>
          <p:cNvPr id="175" name="矩形 174"/>
          <p:cNvSpPr/>
          <p:nvPr/>
        </p:nvSpPr>
        <p:spPr>
          <a:xfrm>
            <a:off x="560184" y="4411713"/>
            <a:ext cx="6096000" cy="1364348"/>
          </a:xfrm>
          <a:prstGeom prst="rect">
            <a:avLst/>
          </a:prstGeom>
        </p:spPr>
        <p:txBody>
          <a:bodyPr>
            <a:spAutoFit/>
          </a:bodyPr>
          <a:lstStyle/>
          <a:p>
            <a:pPr algn="l">
              <a:buNone/>
            </a:pPr>
            <a:r>
              <a:rPr lang="en-US" altLang="zh-CN" sz="1333" dirty="0">
                <a:latin typeface="Arial"/>
              </a:rPr>
              <a:t>By the end of 2011</a:t>
            </a:r>
            <a:r>
              <a:rPr lang="zh-CN" altLang="en-US" sz="1333" dirty="0">
                <a:latin typeface="Arial"/>
              </a:rPr>
              <a:t>, China had built a total of </a:t>
            </a:r>
            <a:r>
              <a:rPr lang="en-US" altLang="zh-CN" sz="1467" dirty="0">
                <a:solidFill>
                  <a:srgbClr val="FF0000"/>
                </a:solidFill>
                <a:latin typeface="Arial"/>
              </a:rPr>
              <a:t>93,400 </a:t>
            </a:r>
            <a:r>
              <a:rPr lang="zh-CN" altLang="en-US" sz="1333" dirty="0">
                <a:latin typeface="Arial"/>
              </a:rPr>
              <a:t>km oil and gas pipelines, including </a:t>
            </a:r>
            <a:r>
              <a:rPr lang="en-US" altLang="zh-CN" sz="1333" dirty="0">
                <a:latin typeface="Arial"/>
              </a:rPr>
              <a:t>50,000 </a:t>
            </a:r>
            <a:r>
              <a:rPr lang="zh-CN" altLang="en-US" sz="1333" dirty="0">
                <a:latin typeface="Arial"/>
              </a:rPr>
              <a:t>km natural gas pipelines, </a:t>
            </a:r>
            <a:r>
              <a:rPr lang="en-US" altLang="zh-CN" sz="1333" dirty="0">
                <a:latin typeface="Arial"/>
              </a:rPr>
              <a:t>23,000 </a:t>
            </a:r>
            <a:r>
              <a:rPr lang="zh-CN" altLang="en-US" sz="1333" dirty="0">
                <a:latin typeface="Arial"/>
              </a:rPr>
              <a:t>km crude oil pipelines, and </a:t>
            </a:r>
            <a:r>
              <a:rPr lang="en-US" altLang="zh-CN" sz="1333" dirty="0">
                <a:latin typeface="Arial"/>
              </a:rPr>
              <a:t>20,400 </a:t>
            </a:r>
            <a:r>
              <a:rPr lang="zh-CN" altLang="en-US" sz="1333" dirty="0">
                <a:latin typeface="Arial"/>
              </a:rPr>
              <a:t>km refined oil pipelines. In 2011, the oil and gas pipelines in China provided a transport amount of </a:t>
            </a:r>
            <a:r>
              <a:rPr lang="en-US" altLang="zh-CN" sz="1467" dirty="0">
                <a:solidFill>
                  <a:srgbClr val="FF0000"/>
                </a:solidFill>
                <a:latin typeface="Arial"/>
              </a:rPr>
              <a:t>544,693,200</a:t>
            </a:r>
            <a:r>
              <a:rPr lang="zh-CN" altLang="en-US" sz="1333" dirty="0">
                <a:latin typeface="Arial"/>
              </a:rPr>
              <a:t> tons.</a:t>
            </a:r>
          </a:p>
          <a:p>
            <a:pPr algn="l">
              <a:buNone/>
            </a:pPr>
            <a:r>
              <a:rPr lang="en-US" altLang="zh-CN" sz="1333" dirty="0">
                <a:latin typeface="Arial"/>
              </a:rPr>
              <a:t>— </a:t>
            </a:r>
            <a:r>
              <a:rPr lang="zh-CN" altLang="en-US" sz="1333" i="1" dirty="0">
                <a:latin typeface="Arial"/>
              </a:rPr>
              <a:t>Investment and Forecast Report on China Natural Gas Industry, the Year of 2012-2016</a:t>
            </a:r>
          </a:p>
        </p:txBody>
      </p:sp>
      <p:sp>
        <p:nvSpPr>
          <p:cNvPr id="178" name="矩形 177"/>
          <p:cNvSpPr/>
          <p:nvPr/>
        </p:nvSpPr>
        <p:spPr>
          <a:xfrm>
            <a:off x="6692901" y="4340083"/>
            <a:ext cx="4978400" cy="1015663"/>
          </a:xfrm>
          <a:prstGeom prst="rect">
            <a:avLst/>
          </a:prstGeom>
        </p:spPr>
        <p:txBody>
          <a:bodyPr wrap="square">
            <a:spAutoFit/>
          </a:bodyPr>
          <a:lstStyle/>
          <a:p>
            <a:pPr algn="l">
              <a:buNone/>
            </a:pPr>
            <a:r>
              <a:rPr lang="zh-CN" altLang="en-US" sz="1200" dirty="0">
                <a:latin typeface="Arial"/>
              </a:rPr>
              <a:t>With continuous development of new materials and technologies, the proportion of pipeline transport in oil and gas transport grows increasingly. </a:t>
            </a:r>
            <a:r>
              <a:rPr lang="en-US" altLang="zh-CN" sz="1200" dirty="0">
                <a:solidFill>
                  <a:srgbClr val="FF0000"/>
                </a:solidFill>
                <a:latin typeface="Arial"/>
              </a:rPr>
              <a:t>75%</a:t>
            </a:r>
            <a:r>
              <a:rPr sz="1200" dirty="0">
                <a:latin typeface="Arial"/>
              </a:rPr>
              <a:t> of the natural gas products sold in international trading are </a:t>
            </a:r>
            <a:r>
              <a:rPr lang="zh-CN" altLang="en-US" sz="1200" dirty="0">
                <a:solidFill>
                  <a:srgbClr val="FF0000"/>
                </a:solidFill>
                <a:latin typeface="Arial"/>
              </a:rPr>
              <a:t>transported through pipelines</a:t>
            </a:r>
            <a:r>
              <a:rPr lang="zh-CN" altLang="en-US" sz="1200" dirty="0">
                <a:latin typeface="Arial"/>
              </a:rPr>
              <a:t>, and the other </a:t>
            </a:r>
            <a:r>
              <a:rPr lang="en-US" altLang="zh-CN" sz="1200" dirty="0">
                <a:latin typeface="Arial"/>
              </a:rPr>
              <a:t>25%</a:t>
            </a:r>
            <a:r>
              <a:rPr lang="zh-CN" altLang="en-US" sz="1200" dirty="0">
                <a:latin typeface="Arial"/>
              </a:rPr>
              <a:t> are transported by ships as </a:t>
            </a:r>
            <a:r>
              <a:rPr lang="en-US" altLang="zh-CN" sz="1200" dirty="0">
                <a:latin typeface="Arial"/>
              </a:rPr>
              <a:t>LNG</a:t>
            </a:r>
            <a:r>
              <a:rPr lang="zh-CN" altLang="en-US" sz="1200" dirty="0">
                <a:latin typeface="Arial"/>
              </a:rPr>
              <a:t>.</a:t>
            </a:r>
          </a:p>
        </p:txBody>
      </p:sp>
      <p:sp>
        <p:nvSpPr>
          <p:cNvPr id="176" name="内容占位符 2"/>
          <p:cNvSpPr txBox="1">
            <a:spLocks/>
          </p:cNvSpPr>
          <p:nvPr/>
        </p:nvSpPr>
        <p:spPr bwMode="auto">
          <a:xfrm>
            <a:off x="1075320" y="4039984"/>
            <a:ext cx="4105472" cy="411272"/>
          </a:xfrm>
          <a:prstGeom prst="rect">
            <a:avLst/>
          </a:prstGeom>
          <a:noFill/>
          <a:ln w="9525">
            <a:noFill/>
            <a:miter lim="800000"/>
            <a:headEnd/>
            <a:tailEnd/>
          </a:ln>
          <a:effectLst/>
        </p:spPr>
        <p:txBody>
          <a:bodyPr vert="horz" wrap="square" lIns="117104" tIns="58552" rIns="117104" bIns="58552" numCol="1" anchor="t" anchorCtr="0" compatLnSpc="1">
            <a:prstTxWarp prst="textNoShape">
              <a:avLst/>
            </a:prstTxWarp>
          </a:bodyPr>
          <a:lstStyle/>
          <a:p>
            <a:pPr algn="ctr">
              <a:buNone/>
            </a:pPr>
            <a:r>
              <a:rPr lang="zh-CN" altLang="en-US" sz="1400" dirty="0">
                <a:latin typeface="Arial"/>
              </a:rPr>
              <a:t>China Oil and Gas Pipeline Layout </a:t>
            </a:r>
            <a:r>
              <a:rPr lang="en-US" altLang="zh-CN" sz="1400" dirty="0">
                <a:latin typeface="Arial"/>
              </a:rPr>
              <a:t>2012</a:t>
            </a:r>
          </a:p>
        </p:txBody>
      </p:sp>
      <p:pic>
        <p:nvPicPr>
          <p:cNvPr id="190468" name="Picture 4" descr="http://lngonline.cn/Pictures/UploadFiles_6982/201212/2012121813382017.jpg"/>
          <p:cNvPicPr>
            <a:picLocks noChangeAspect="1" noChangeArrowheads="1"/>
          </p:cNvPicPr>
          <p:nvPr/>
        </p:nvPicPr>
        <p:blipFill>
          <a:blip r:embed="rId4" cstate="print"/>
          <a:srcRect/>
          <a:stretch>
            <a:fillRect/>
          </a:stretch>
        </p:blipFill>
        <p:spPr bwMode="auto">
          <a:xfrm>
            <a:off x="723900" y="853733"/>
            <a:ext cx="5283200" cy="3116591"/>
          </a:xfrm>
          <a:prstGeom prst="rect">
            <a:avLst/>
          </a:prstGeom>
          <a:noFill/>
        </p:spPr>
      </p:pic>
      <p:sp>
        <p:nvSpPr>
          <p:cNvPr id="179" name="TextBox 178"/>
          <p:cNvSpPr txBox="1"/>
          <p:nvPr/>
        </p:nvSpPr>
        <p:spPr>
          <a:xfrm>
            <a:off x="9182101" y="5483720"/>
            <a:ext cx="2295821" cy="318100"/>
          </a:xfrm>
          <a:prstGeom prst="rect">
            <a:avLst/>
          </a:prstGeom>
          <a:noFill/>
        </p:spPr>
        <p:txBody>
          <a:bodyPr wrap="none" rtlCol="0">
            <a:spAutoFit/>
          </a:bodyPr>
          <a:lstStyle/>
          <a:p>
            <a:pPr algn="l">
              <a:buNone/>
            </a:pPr>
            <a:r>
              <a:rPr lang="en-US" altLang="zh-CN" sz="1467" dirty="0">
                <a:latin typeface="Arial"/>
                <a:ea typeface="宋体"/>
              </a:rPr>
              <a:t>LNG: liquified natural gas</a:t>
            </a:r>
          </a:p>
        </p:txBody>
      </p:sp>
      <p:pic>
        <p:nvPicPr>
          <p:cNvPr id="180" name="图片 179"/>
          <p:cNvPicPr/>
          <p:nvPr/>
        </p:nvPicPr>
        <p:blipFill>
          <a:blip r:embed="rId5" cstate="print"/>
          <a:srcRect/>
          <a:stretch>
            <a:fillRect/>
          </a:stretch>
        </p:blipFill>
        <p:spPr bwMode="auto">
          <a:xfrm>
            <a:off x="681006" y="846981"/>
            <a:ext cx="5420956" cy="3124667"/>
          </a:xfrm>
          <a:prstGeom prst="rect">
            <a:avLst/>
          </a:prstGeom>
          <a:noFill/>
          <a:ln w="9525">
            <a:noFill/>
            <a:miter lim="800000"/>
            <a:headEnd/>
            <a:tailEnd/>
          </a:ln>
        </p:spPr>
      </p:pic>
      <p:grpSp>
        <p:nvGrpSpPr>
          <p:cNvPr id="4" name="组合 192"/>
          <p:cNvGrpSpPr/>
          <p:nvPr/>
        </p:nvGrpSpPr>
        <p:grpSpPr>
          <a:xfrm>
            <a:off x="6051551" y="708520"/>
            <a:ext cx="5778500" cy="3302000"/>
            <a:chOff x="4538663" y="781050"/>
            <a:chExt cx="4333875" cy="2476500"/>
          </a:xfrm>
        </p:grpSpPr>
        <p:pic>
          <p:nvPicPr>
            <p:cNvPr id="190465"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38663" y="781050"/>
              <a:ext cx="4333875" cy="2476500"/>
            </a:xfrm>
            <a:prstGeom prst="rect">
              <a:avLst/>
            </a:prstGeom>
            <a:noFill/>
            <a:ln w="9525">
              <a:noFill/>
              <a:miter lim="800000"/>
              <a:headEnd/>
              <a:tailEnd/>
            </a:ln>
          </p:spPr>
        </p:pic>
        <p:sp>
          <p:nvSpPr>
            <p:cNvPr id="181" name="TextBox 180"/>
            <p:cNvSpPr txBox="1"/>
            <p:nvPr/>
          </p:nvSpPr>
          <p:spPr>
            <a:xfrm>
              <a:off x="4610100" y="987425"/>
              <a:ext cx="300083" cy="1524000"/>
            </a:xfrm>
            <a:prstGeom prst="rect">
              <a:avLst/>
            </a:prstGeom>
            <a:noFill/>
          </p:spPr>
          <p:txBody>
            <a:bodyPr vert="vert270" wrap="square" rtlCol="0">
              <a:spAutoFit/>
            </a:bodyPr>
            <a:lstStyle/>
            <a:p>
              <a:pPr algn="ctr"/>
              <a:r>
                <a:rPr lang="en-US" altLang="zh-CN" sz="1400" b="1" dirty="0">
                  <a:latin typeface="Arial" pitchFamily="34" charset="0"/>
                  <a:cs typeface="Arial" pitchFamily="34" charset="0"/>
                </a:rPr>
                <a:t>0.1 billion m</a:t>
              </a:r>
              <a:r>
                <a:rPr lang="en-US" altLang="zh-CN" sz="1400" b="1" baseline="30000" dirty="0">
                  <a:latin typeface="Arial" pitchFamily="34" charset="0"/>
                  <a:cs typeface="Arial" pitchFamily="34" charset="0"/>
                </a:rPr>
                <a:t>3</a:t>
              </a:r>
              <a:endParaRPr lang="en-US" sz="1400" b="1" dirty="0">
                <a:latin typeface="Arial" pitchFamily="34" charset="0"/>
                <a:cs typeface="Arial" pitchFamily="34" charset="0"/>
              </a:endParaRPr>
            </a:p>
          </p:txBody>
        </p:sp>
        <p:sp>
          <p:nvSpPr>
            <p:cNvPr id="182" name="TextBox 181"/>
            <p:cNvSpPr txBox="1"/>
            <p:nvPr/>
          </p:nvSpPr>
          <p:spPr>
            <a:xfrm>
              <a:off x="5172075" y="789201"/>
              <a:ext cx="2447925" cy="392415"/>
            </a:xfrm>
            <a:prstGeom prst="rect">
              <a:avLst/>
            </a:prstGeom>
            <a:noFill/>
          </p:spPr>
          <p:txBody>
            <a:bodyPr wrap="square" rtlCol="0">
              <a:spAutoFit/>
            </a:bodyPr>
            <a:lstStyle/>
            <a:p>
              <a:pPr algn="ctr"/>
              <a:r>
                <a:rPr lang="en-US" altLang="zh-CN" sz="1400" dirty="0">
                  <a:latin typeface="Arial" pitchFamily="34" charset="0"/>
                  <a:cs typeface="Arial" pitchFamily="34" charset="0"/>
                </a:rPr>
                <a:t>Pipeline/Liquefied Natural Gas Import &amp; Export Transaction Values</a:t>
              </a:r>
              <a:endParaRPr lang="en-US" sz="1400" dirty="0">
                <a:latin typeface="Arial" pitchFamily="34" charset="0"/>
                <a:cs typeface="Arial" pitchFamily="34" charset="0"/>
              </a:endParaRPr>
            </a:p>
          </p:txBody>
        </p:sp>
        <p:sp>
          <p:nvSpPr>
            <p:cNvPr id="183" name="TextBox 182"/>
            <p:cNvSpPr txBox="1"/>
            <p:nvPr/>
          </p:nvSpPr>
          <p:spPr>
            <a:xfrm rot="19276679">
              <a:off x="4791076" y="2508292"/>
              <a:ext cx="866774"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North America</a:t>
              </a:r>
              <a:endParaRPr lang="en-US" sz="1200" dirty="0">
                <a:latin typeface="Arial" pitchFamily="34" charset="0"/>
                <a:cs typeface="Arial" pitchFamily="34" charset="0"/>
              </a:endParaRPr>
            </a:p>
          </p:txBody>
        </p:sp>
        <p:sp>
          <p:nvSpPr>
            <p:cNvPr id="184" name="TextBox 183"/>
            <p:cNvSpPr txBox="1"/>
            <p:nvPr/>
          </p:nvSpPr>
          <p:spPr>
            <a:xfrm rot="19276679">
              <a:off x="4975257" y="2587490"/>
              <a:ext cx="1119997"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Latin America</a:t>
              </a:r>
              <a:endParaRPr lang="en-US" sz="1200" dirty="0">
                <a:latin typeface="Arial" pitchFamily="34" charset="0"/>
                <a:cs typeface="Arial" pitchFamily="34" charset="0"/>
              </a:endParaRPr>
            </a:p>
          </p:txBody>
        </p:sp>
        <p:sp>
          <p:nvSpPr>
            <p:cNvPr id="185" name="TextBox 184"/>
            <p:cNvSpPr txBox="1"/>
            <p:nvPr/>
          </p:nvSpPr>
          <p:spPr>
            <a:xfrm rot="19276679">
              <a:off x="5308006" y="2644326"/>
              <a:ext cx="1212362"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Europe and Eurasian</a:t>
              </a:r>
              <a:endParaRPr lang="en-US" sz="1200" dirty="0">
                <a:latin typeface="Arial" pitchFamily="34" charset="0"/>
                <a:cs typeface="Arial" pitchFamily="34" charset="0"/>
              </a:endParaRPr>
            </a:p>
          </p:txBody>
        </p:sp>
        <p:sp>
          <p:nvSpPr>
            <p:cNvPr id="186" name="TextBox 185"/>
            <p:cNvSpPr txBox="1"/>
            <p:nvPr/>
          </p:nvSpPr>
          <p:spPr>
            <a:xfrm rot="19276679">
              <a:off x="5852483" y="2544878"/>
              <a:ext cx="1069430"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Middle East</a:t>
              </a:r>
              <a:endParaRPr lang="en-US" sz="1200" dirty="0">
                <a:latin typeface="Arial" pitchFamily="34" charset="0"/>
                <a:cs typeface="Arial" pitchFamily="34" charset="0"/>
              </a:endParaRPr>
            </a:p>
          </p:txBody>
        </p:sp>
        <p:sp>
          <p:nvSpPr>
            <p:cNvPr id="187" name="TextBox 186"/>
            <p:cNvSpPr txBox="1"/>
            <p:nvPr/>
          </p:nvSpPr>
          <p:spPr>
            <a:xfrm rot="19276679">
              <a:off x="6233483" y="2544878"/>
              <a:ext cx="1069430"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Africa</a:t>
              </a:r>
              <a:endParaRPr lang="en-US" sz="1200" dirty="0">
                <a:latin typeface="Arial" pitchFamily="34" charset="0"/>
                <a:cs typeface="Arial" pitchFamily="34" charset="0"/>
              </a:endParaRPr>
            </a:p>
          </p:txBody>
        </p:sp>
        <p:sp>
          <p:nvSpPr>
            <p:cNvPr id="188" name="TextBox 187"/>
            <p:cNvSpPr txBox="1"/>
            <p:nvPr/>
          </p:nvSpPr>
          <p:spPr>
            <a:xfrm rot="19276679">
              <a:off x="6509708" y="2659180"/>
              <a:ext cx="1069430" cy="207749"/>
            </a:xfrm>
            <a:prstGeom prst="rect">
              <a:avLst/>
            </a:prstGeom>
            <a:noFill/>
          </p:spPr>
          <p:txBody>
            <a:bodyPr wrap="square" rtlCol="0">
              <a:spAutoFit/>
            </a:bodyPr>
            <a:lstStyle/>
            <a:p>
              <a:pPr algn="ctr"/>
              <a:r>
                <a:rPr lang="en-US" altLang="zh-CN" sz="1200" dirty="0">
                  <a:latin typeface="Arial" pitchFamily="34" charset="0"/>
                  <a:cs typeface="Arial" pitchFamily="34" charset="0"/>
                </a:rPr>
                <a:t>Asia Pacific</a:t>
              </a:r>
              <a:endParaRPr lang="en-US" sz="1200" dirty="0">
                <a:latin typeface="Arial" pitchFamily="34" charset="0"/>
                <a:cs typeface="Arial" pitchFamily="34" charset="0"/>
              </a:endParaRPr>
            </a:p>
          </p:txBody>
        </p:sp>
        <p:sp>
          <p:nvSpPr>
            <p:cNvPr id="189" name="TextBox 188"/>
            <p:cNvSpPr txBox="1"/>
            <p:nvPr/>
          </p:nvSpPr>
          <p:spPr>
            <a:xfrm>
              <a:off x="7798345" y="1680464"/>
              <a:ext cx="1069430" cy="284597"/>
            </a:xfrm>
            <a:prstGeom prst="rect">
              <a:avLst/>
            </a:prstGeom>
            <a:noFill/>
          </p:spPr>
          <p:txBody>
            <a:bodyPr wrap="square" rtlCol="0">
              <a:spAutoFit/>
            </a:bodyPr>
            <a:lstStyle/>
            <a:p>
              <a:r>
                <a:rPr lang="en-US" altLang="zh-CN" sz="933" dirty="0">
                  <a:latin typeface="Arial" pitchFamily="34" charset="0"/>
                  <a:cs typeface="Arial" pitchFamily="34" charset="0"/>
                </a:rPr>
                <a:t>Export of natural gas through pipelines</a:t>
              </a:r>
              <a:endParaRPr lang="en-US" sz="933" dirty="0">
                <a:latin typeface="Arial" pitchFamily="34" charset="0"/>
                <a:cs typeface="Arial" pitchFamily="34" charset="0"/>
              </a:endParaRPr>
            </a:p>
          </p:txBody>
        </p:sp>
        <p:sp>
          <p:nvSpPr>
            <p:cNvPr id="190" name="TextBox 189"/>
            <p:cNvSpPr txBox="1"/>
            <p:nvPr/>
          </p:nvSpPr>
          <p:spPr>
            <a:xfrm>
              <a:off x="7798345" y="1920875"/>
              <a:ext cx="1069430" cy="284597"/>
            </a:xfrm>
            <a:prstGeom prst="rect">
              <a:avLst/>
            </a:prstGeom>
            <a:noFill/>
          </p:spPr>
          <p:txBody>
            <a:bodyPr wrap="square" rtlCol="0">
              <a:spAutoFit/>
            </a:bodyPr>
            <a:lstStyle/>
            <a:p>
              <a:r>
                <a:rPr lang="en-US" altLang="zh-CN" sz="933" dirty="0">
                  <a:latin typeface="Arial" pitchFamily="34" charset="0"/>
                  <a:cs typeface="Arial" pitchFamily="34" charset="0"/>
                </a:rPr>
                <a:t>Import of natural gas through pipelines</a:t>
              </a:r>
              <a:endParaRPr lang="en-US" sz="933" dirty="0">
                <a:latin typeface="Arial" pitchFamily="34" charset="0"/>
                <a:cs typeface="Arial" pitchFamily="34" charset="0"/>
              </a:endParaRPr>
            </a:p>
          </p:txBody>
        </p:sp>
        <p:sp>
          <p:nvSpPr>
            <p:cNvPr id="191" name="TextBox 190"/>
            <p:cNvSpPr txBox="1"/>
            <p:nvPr/>
          </p:nvSpPr>
          <p:spPr>
            <a:xfrm>
              <a:off x="7798345" y="2130425"/>
              <a:ext cx="1069430" cy="284597"/>
            </a:xfrm>
            <a:prstGeom prst="rect">
              <a:avLst/>
            </a:prstGeom>
            <a:noFill/>
          </p:spPr>
          <p:txBody>
            <a:bodyPr wrap="square" rtlCol="0">
              <a:spAutoFit/>
            </a:bodyPr>
            <a:lstStyle/>
            <a:p>
              <a:r>
                <a:rPr lang="en-US" altLang="zh-CN" sz="933" dirty="0">
                  <a:latin typeface="Arial" pitchFamily="34" charset="0"/>
                  <a:cs typeface="Arial" pitchFamily="34" charset="0"/>
                </a:rPr>
                <a:t>Export of liquefied natural gas</a:t>
              </a:r>
              <a:endParaRPr lang="en-US" sz="933" dirty="0">
                <a:latin typeface="Arial" pitchFamily="34" charset="0"/>
                <a:cs typeface="Arial" pitchFamily="34" charset="0"/>
              </a:endParaRPr>
            </a:p>
          </p:txBody>
        </p:sp>
        <p:sp>
          <p:nvSpPr>
            <p:cNvPr id="192" name="TextBox 191"/>
            <p:cNvSpPr txBox="1"/>
            <p:nvPr/>
          </p:nvSpPr>
          <p:spPr>
            <a:xfrm>
              <a:off x="7798345" y="2378075"/>
              <a:ext cx="1069430" cy="284597"/>
            </a:xfrm>
            <a:prstGeom prst="rect">
              <a:avLst/>
            </a:prstGeom>
            <a:noFill/>
          </p:spPr>
          <p:txBody>
            <a:bodyPr wrap="square" rtlCol="0">
              <a:spAutoFit/>
            </a:bodyPr>
            <a:lstStyle/>
            <a:p>
              <a:r>
                <a:rPr lang="en-US" altLang="zh-CN" sz="933" dirty="0">
                  <a:latin typeface="Arial" pitchFamily="34" charset="0"/>
                  <a:cs typeface="Arial" pitchFamily="34" charset="0"/>
                </a:rPr>
                <a:t>Import of liquefied natural gas</a:t>
              </a:r>
              <a:endParaRPr lang="en-US" sz="933" dirty="0">
                <a:latin typeface="Arial" pitchFamily="34" charset="0"/>
                <a:cs typeface="Arial" pitchFamily="34" charset="0"/>
              </a:endParaRPr>
            </a:p>
          </p:txBody>
        </p:sp>
      </p:grpSp>
      <p:sp>
        <p:nvSpPr>
          <p:cNvPr id="193" name="TextBox 192">
            <a:extLst>
              <a:ext uri="{FF2B5EF4-FFF2-40B4-BE49-F238E27FC236}">
                <a16:creationId xmlns:a16="http://schemas.microsoft.com/office/drawing/2014/main" id="{34BB9635-45A8-4E62-BD25-4C4466D3C072}"/>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cSld>
  <p:clrMapOvr>
    <a:masterClrMapping/>
  </p:clrMapOvr>
  <p:transition advClick="0"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733" y="-155007"/>
            <a:ext cx="10964333" cy="745784"/>
          </a:xfrm>
        </p:spPr>
        <p:txBody>
          <a:bodyPr/>
          <a:lstStyle/>
          <a:p>
            <a:pPr algn="l">
              <a:spcBef>
                <a:spcPts val="0"/>
              </a:spcBef>
            </a:pPr>
            <a:r>
              <a:rPr lang="zh-CN" altLang="en-US" sz="2667" b="1" dirty="0">
                <a:solidFill>
                  <a:schemeClr val="bg1"/>
                </a:solidFill>
                <a:latin typeface="Times New Roman" panose="02020603050405020304" pitchFamily="18" charset="0"/>
                <a:cs typeface="Times New Roman" panose="02020603050405020304" pitchFamily="18" charset="0"/>
              </a:rPr>
              <a:t>Security — Critical Factor of Oil and Gas Pipeline Operation</a:t>
            </a:r>
          </a:p>
        </p:txBody>
      </p:sp>
      <p:pic>
        <p:nvPicPr>
          <p:cNvPr id="5" name="Picture 24" descr="gas pipeline explosion photo"/>
          <p:cNvPicPr>
            <a:picLocks noChangeArrowheads="1"/>
          </p:cNvPicPr>
          <p:nvPr/>
        </p:nvPicPr>
        <p:blipFill>
          <a:blip r:embed="rId3" cstate="print"/>
          <a:srcRect/>
          <a:stretch>
            <a:fillRect/>
          </a:stretch>
        </p:blipFill>
        <p:spPr bwMode="auto">
          <a:xfrm>
            <a:off x="4997443" y="886369"/>
            <a:ext cx="1920000" cy="1920000"/>
          </a:xfrm>
          <a:prstGeom prst="rect">
            <a:avLst/>
          </a:prstGeom>
          <a:ln>
            <a:noFill/>
          </a:ln>
          <a:effectLst/>
        </p:spPr>
      </p:pic>
      <p:sp>
        <p:nvSpPr>
          <p:cNvPr id="11" name="AutoShape 5"/>
          <p:cNvSpPr>
            <a:spLocks noChangeArrowheads="1"/>
          </p:cNvSpPr>
          <p:nvPr/>
        </p:nvSpPr>
        <p:spPr bwMode="gray">
          <a:xfrm>
            <a:off x="4999589" y="2811440"/>
            <a:ext cx="1904715" cy="399711"/>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square" lIns="121865" tIns="60932" rIns="121865" bIns="60932" anchor="ctr"/>
          <a:lstStyle/>
          <a:p>
            <a:pPr algn="ctr" defTabSz="1621495"/>
            <a:r>
              <a:rPr lang="zh-CN" altLang="en-US" sz="1400" b="1">
                <a:solidFill>
                  <a:srgbClr val="FFFFFF"/>
                </a:solidFill>
                <a:latin typeface="Arial"/>
                <a:cs typeface="Arial"/>
              </a:rPr>
              <a:t>Oil leakage</a:t>
            </a:r>
          </a:p>
        </p:txBody>
      </p:sp>
      <p:pic>
        <p:nvPicPr>
          <p:cNvPr id="13" name="Picture 4" descr="http://t2.gstatic.com/images?q=tbn:ANd9GcTV-XGFZPb6W-FAkQC7heeQd-vHq4kJ-tiUvo5zHouCBVMyfYq4xnSNJAES"/>
          <p:cNvPicPr>
            <a:picLocks noChangeArrowheads="1"/>
          </p:cNvPicPr>
          <p:nvPr/>
        </p:nvPicPr>
        <p:blipFill>
          <a:blip r:embed="rId4" cstate="print"/>
          <a:srcRect/>
          <a:stretch>
            <a:fillRect/>
          </a:stretch>
        </p:blipFill>
        <p:spPr bwMode="auto">
          <a:xfrm>
            <a:off x="7129828" y="886369"/>
            <a:ext cx="1920000" cy="1920000"/>
          </a:xfrm>
          <a:prstGeom prst="rect">
            <a:avLst/>
          </a:prstGeom>
          <a:ln>
            <a:noFill/>
          </a:ln>
          <a:effectLst/>
        </p:spPr>
      </p:pic>
      <p:sp>
        <p:nvSpPr>
          <p:cNvPr id="14" name="AutoShape 5"/>
          <p:cNvSpPr>
            <a:spLocks noChangeArrowheads="1"/>
          </p:cNvSpPr>
          <p:nvPr/>
        </p:nvSpPr>
        <p:spPr bwMode="gray">
          <a:xfrm>
            <a:off x="7147365" y="2811440"/>
            <a:ext cx="1904715" cy="399711"/>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square" lIns="121865" tIns="60932" rIns="121865" bIns="60932" anchor="ctr"/>
          <a:lstStyle/>
          <a:p>
            <a:pPr algn="ctr" defTabSz="1621495"/>
            <a:r>
              <a:rPr lang="zh-CN" altLang="en-US" sz="1400" b="1">
                <a:solidFill>
                  <a:srgbClr val="FFFFFF"/>
                </a:solidFill>
                <a:latin typeface="Arial"/>
                <a:cs typeface="Arial"/>
              </a:rPr>
              <a:t>Gas leakage</a:t>
            </a:r>
          </a:p>
        </p:txBody>
      </p:sp>
      <p:pic>
        <p:nvPicPr>
          <p:cNvPr id="15" name="Picture 12" descr="http://t0.gstatic.com/images?q=tbn:ANd9GcQ8n5gU-xtoYC8TJm-hA8J79eEx2HvP6-G8P23vu7Y4f868_GRQwg"/>
          <p:cNvPicPr>
            <a:picLocks noChangeArrowheads="1"/>
          </p:cNvPicPr>
          <p:nvPr/>
        </p:nvPicPr>
        <p:blipFill>
          <a:blip r:embed="rId5" cstate="print"/>
          <a:srcRect/>
          <a:stretch>
            <a:fillRect/>
          </a:stretch>
        </p:blipFill>
        <p:spPr bwMode="auto">
          <a:xfrm>
            <a:off x="717061" y="886369"/>
            <a:ext cx="1920000" cy="1920000"/>
          </a:xfrm>
          <a:prstGeom prst="rect">
            <a:avLst/>
          </a:prstGeom>
          <a:ln>
            <a:noFill/>
          </a:ln>
          <a:effectLst/>
        </p:spPr>
      </p:pic>
      <p:pic>
        <p:nvPicPr>
          <p:cNvPr id="16" name="Picture 8" descr="http://t0.gstatic.com/images?q=tbn:ANd9GcRpE59CsMeMBfTaZ-vUjgxU7b9S9q8qBnczPsDTg5SLT7vrvJKS"/>
          <p:cNvPicPr>
            <a:picLocks noChangeArrowheads="1"/>
          </p:cNvPicPr>
          <p:nvPr/>
        </p:nvPicPr>
        <p:blipFill>
          <a:blip r:embed="rId6" cstate="print"/>
          <a:srcRect/>
          <a:stretch>
            <a:fillRect/>
          </a:stretch>
        </p:blipFill>
        <p:spPr bwMode="auto">
          <a:xfrm>
            <a:off x="9263155" y="886369"/>
            <a:ext cx="1920000" cy="1920000"/>
          </a:xfrm>
          <a:prstGeom prst="rect">
            <a:avLst/>
          </a:prstGeom>
          <a:ln>
            <a:noFill/>
          </a:ln>
          <a:effectLst/>
        </p:spPr>
      </p:pic>
      <p:sp>
        <p:nvSpPr>
          <p:cNvPr id="18" name="AutoShape 5"/>
          <p:cNvSpPr>
            <a:spLocks noChangeArrowheads="1"/>
          </p:cNvSpPr>
          <p:nvPr/>
        </p:nvSpPr>
        <p:spPr bwMode="gray">
          <a:xfrm>
            <a:off x="727884" y="2811440"/>
            <a:ext cx="1904715" cy="399711"/>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square" lIns="121865" tIns="60932" rIns="121865" bIns="60932" anchor="ctr"/>
          <a:lstStyle/>
          <a:p>
            <a:pPr algn="ctr">
              <a:buNone/>
            </a:pPr>
            <a:r>
              <a:rPr lang="zh-CN" altLang="en-US" sz="1400" b="1" dirty="0">
                <a:solidFill>
                  <a:srgbClr val="FFFFFF"/>
                </a:solidFill>
                <a:latin typeface="Arial"/>
              </a:rPr>
              <a:t>Unauthorized access</a:t>
            </a:r>
          </a:p>
        </p:txBody>
      </p:sp>
      <p:sp>
        <p:nvSpPr>
          <p:cNvPr id="19" name="AutoShape 5"/>
          <p:cNvSpPr>
            <a:spLocks noChangeArrowheads="1"/>
          </p:cNvSpPr>
          <p:nvPr/>
        </p:nvSpPr>
        <p:spPr bwMode="gray">
          <a:xfrm>
            <a:off x="9251549" y="2811440"/>
            <a:ext cx="1904715" cy="399711"/>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square" lIns="121865" tIns="60932" rIns="121865" bIns="60932" anchor="ctr"/>
          <a:lstStyle/>
          <a:p>
            <a:pPr algn="ctr">
              <a:buNone/>
            </a:pPr>
            <a:r>
              <a:rPr lang="zh-CN" altLang="en-US" sz="1400" b="1">
                <a:solidFill>
                  <a:srgbClr val="FFFFFF"/>
                </a:solidFill>
                <a:latin typeface="Arial"/>
              </a:rPr>
              <a:t>Construction damage</a:t>
            </a:r>
          </a:p>
        </p:txBody>
      </p:sp>
      <p:sp>
        <p:nvSpPr>
          <p:cNvPr id="20" name="AutoShape 5"/>
          <p:cNvSpPr>
            <a:spLocks noChangeArrowheads="1"/>
          </p:cNvSpPr>
          <p:nvPr/>
        </p:nvSpPr>
        <p:spPr bwMode="gray">
          <a:xfrm>
            <a:off x="2862516" y="2811440"/>
            <a:ext cx="1904715" cy="399711"/>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square" lIns="121865" tIns="60932" rIns="121865" bIns="60932" anchor="ctr"/>
          <a:lstStyle/>
          <a:p>
            <a:pPr algn="ctr">
              <a:buNone/>
            </a:pPr>
            <a:r>
              <a:rPr lang="zh-CN" altLang="en-US" sz="1400" b="1" dirty="0">
                <a:solidFill>
                  <a:srgbClr val="FFFFFF"/>
                </a:solidFill>
                <a:latin typeface="Arial"/>
              </a:rPr>
              <a:t>Fire and explosion</a:t>
            </a:r>
          </a:p>
        </p:txBody>
      </p:sp>
      <p:sp>
        <p:nvSpPr>
          <p:cNvPr id="22" name="矩形 21"/>
          <p:cNvSpPr/>
          <p:nvPr/>
        </p:nvSpPr>
        <p:spPr>
          <a:xfrm>
            <a:off x="7512256" y="3840865"/>
            <a:ext cx="3686089" cy="1842717"/>
          </a:xfrm>
          <a:prstGeom prst="rect">
            <a:avLst/>
          </a:prstGeom>
          <a:noFill/>
          <a:ln>
            <a:solidFill>
              <a:schemeClr val="bg1">
                <a:lumMod val="65000"/>
              </a:schemeClr>
            </a:solidFill>
          </a:ln>
        </p:spPr>
        <p:txBody>
          <a:bodyPr wrap="square" lIns="48000" tIns="144000" rIns="0" bIns="144000" anchor="ctr" anchorCtr="0">
            <a:noAutofit/>
          </a:bodyPr>
          <a:lstStyle/>
          <a:p>
            <a:pPr algn="l">
              <a:buNone/>
            </a:pPr>
            <a:r>
              <a:rPr lang="zh-CN" altLang="en-US" sz="1333">
                <a:solidFill>
                  <a:srgbClr val="000000">
                    <a:lumMod val="95000"/>
                    <a:lumOff val="5000"/>
                  </a:srgbClr>
                </a:solidFill>
                <a:latin typeface="Arial"/>
              </a:rPr>
              <a:t>Data from the US </a:t>
            </a:r>
            <a:r>
              <a:rPr lang="en-US" altLang="zh-CN" sz="1333">
                <a:solidFill>
                  <a:srgbClr val="000000">
                    <a:lumMod val="95000"/>
                    <a:lumOff val="5000"/>
                  </a:srgbClr>
                </a:solidFill>
                <a:latin typeface="Arial"/>
              </a:rPr>
              <a:t>Pipeline &amp; Hazardous Materials Safety Administration </a:t>
            </a:r>
            <a:r>
              <a:rPr lang="zh-CN" altLang="en-US" sz="1333">
                <a:solidFill>
                  <a:srgbClr val="000000">
                    <a:lumMod val="95000"/>
                    <a:lumOff val="5000"/>
                  </a:srgbClr>
                </a:solidFill>
                <a:latin typeface="Arial"/>
              </a:rPr>
              <a:t>shows that </a:t>
            </a:r>
            <a:r>
              <a:rPr lang="en-US" altLang="zh-CN" sz="1333">
                <a:solidFill>
                  <a:srgbClr val="000000">
                    <a:lumMod val="95000"/>
                    <a:lumOff val="5000"/>
                  </a:srgbClr>
                </a:solidFill>
                <a:latin typeface="Arial"/>
              </a:rPr>
              <a:t> a total </a:t>
            </a:r>
            <a:r>
              <a:rPr lang="zh-CN" altLang="en-US" sz="1333">
                <a:solidFill>
                  <a:srgbClr val="000000">
                    <a:lumMod val="95000"/>
                    <a:lumOff val="5000"/>
                  </a:srgbClr>
                </a:solidFill>
                <a:latin typeface="Arial"/>
              </a:rPr>
              <a:t>of </a:t>
            </a:r>
            <a:r>
              <a:rPr lang="en-US" altLang="zh-CN" sz="1333">
                <a:solidFill>
                  <a:srgbClr val="FF0000"/>
                </a:solidFill>
                <a:latin typeface="Arial"/>
              </a:rPr>
              <a:t>364</a:t>
            </a:r>
            <a:r>
              <a:rPr lang="zh-CN" altLang="en-US" sz="1333">
                <a:solidFill>
                  <a:srgbClr val="000000">
                    <a:lumMod val="95000"/>
                    <a:lumOff val="5000"/>
                  </a:srgbClr>
                </a:solidFill>
                <a:latin typeface="Arial"/>
              </a:rPr>
              <a:t> </a:t>
            </a:r>
            <a:r>
              <a:rPr lang="zh-CN" altLang="en-US" sz="1333">
                <a:solidFill>
                  <a:srgbClr val="FF0000"/>
                </a:solidFill>
                <a:latin typeface="Arial"/>
              </a:rPr>
              <a:t>oil leakage incidents </a:t>
            </a:r>
            <a:r>
              <a:rPr lang="zh-CN" altLang="en-US" sz="1333">
                <a:solidFill>
                  <a:srgbClr val="000000">
                    <a:lumMod val="95000"/>
                    <a:lumOff val="5000"/>
                  </a:srgbClr>
                </a:solidFill>
                <a:latin typeface="Arial"/>
              </a:rPr>
              <a:t>occurred in 2012, losing </a:t>
            </a:r>
            <a:r>
              <a:rPr lang="en-US" altLang="zh-CN" sz="1333">
                <a:solidFill>
                  <a:srgbClr val="FF0000"/>
                </a:solidFill>
                <a:latin typeface="Arial"/>
              </a:rPr>
              <a:t>54,000 tanks </a:t>
            </a:r>
            <a:r>
              <a:rPr lang="zh-CN" altLang="en-US" sz="1333">
                <a:solidFill>
                  <a:srgbClr val="000000">
                    <a:lumMod val="95000"/>
                    <a:lumOff val="5000"/>
                  </a:srgbClr>
                </a:solidFill>
                <a:latin typeface="Arial"/>
              </a:rPr>
              <a:t> of crude and refined oil.</a:t>
            </a:r>
          </a:p>
        </p:txBody>
      </p:sp>
      <p:sp>
        <p:nvSpPr>
          <p:cNvPr id="23" name="矩形 22"/>
          <p:cNvSpPr/>
          <p:nvPr/>
        </p:nvSpPr>
        <p:spPr>
          <a:xfrm>
            <a:off x="5616788" y="3826339"/>
            <a:ext cx="1761067" cy="1857243"/>
          </a:xfrm>
          <a:prstGeom prst="rect">
            <a:avLst/>
          </a:prstGeom>
          <a:noFill/>
          <a:ln>
            <a:solidFill>
              <a:schemeClr val="bg1">
                <a:lumMod val="65000"/>
              </a:schemeClr>
            </a:solidFill>
          </a:ln>
        </p:spPr>
        <p:txBody>
          <a:bodyPr wrap="square" lIns="48000" tIns="144000" rIns="0" bIns="144000" anchor="ctr" anchorCtr="0">
            <a:noAutofit/>
          </a:bodyPr>
          <a:lstStyle/>
          <a:p>
            <a:pPr algn="l">
              <a:buNone/>
            </a:pPr>
            <a:r>
              <a:rPr lang="en-US" altLang="zh-CN" sz="1333" dirty="0">
                <a:solidFill>
                  <a:srgbClr val="000000">
                    <a:lumMod val="95000"/>
                    <a:lumOff val="5000"/>
                  </a:srgbClr>
                </a:solidFill>
                <a:latin typeface="Arial"/>
              </a:rPr>
              <a:t>In </a:t>
            </a:r>
            <a:r>
              <a:rPr lang="zh-CN" altLang="en-US" sz="1333" dirty="0">
                <a:solidFill>
                  <a:srgbClr val="000000">
                    <a:lumMod val="95000"/>
                    <a:lumOff val="5000"/>
                  </a:srgbClr>
                </a:solidFill>
                <a:latin typeface="Arial"/>
              </a:rPr>
              <a:t>December </a:t>
            </a:r>
            <a:r>
              <a:rPr lang="en-US" altLang="zh-CN" sz="1333" dirty="0">
                <a:solidFill>
                  <a:srgbClr val="000000">
                    <a:lumMod val="95000"/>
                    <a:lumOff val="5000"/>
                  </a:srgbClr>
                </a:solidFill>
                <a:latin typeface="Arial"/>
              </a:rPr>
              <a:t>2011</a:t>
            </a:r>
            <a:r>
              <a:rPr lang="zh-CN" altLang="en-US" sz="1333" dirty="0">
                <a:solidFill>
                  <a:srgbClr val="000000">
                    <a:lumMod val="95000"/>
                    <a:lumOff val="5000"/>
                  </a:srgbClr>
                </a:solidFill>
                <a:latin typeface="Arial"/>
              </a:rPr>
              <a:t>, terrorists </a:t>
            </a:r>
            <a:r>
              <a:rPr lang="zh-CN" altLang="en-US" sz="1333" dirty="0">
                <a:solidFill>
                  <a:srgbClr val="FF0000"/>
                </a:solidFill>
                <a:latin typeface="Arial"/>
              </a:rPr>
              <a:t>intrude in and damage </a:t>
            </a:r>
            <a:r>
              <a:rPr lang="zh-CN" altLang="en-US" sz="1333" dirty="0">
                <a:solidFill>
                  <a:srgbClr val="000000">
                    <a:lumMod val="95000"/>
                    <a:lumOff val="5000"/>
                  </a:srgbClr>
                </a:solidFill>
                <a:latin typeface="Arial"/>
              </a:rPr>
              <a:t>the natural gas pipeline in Homs, Syria, causing </a:t>
            </a:r>
            <a:r>
              <a:rPr lang="zh-CN" altLang="en-US" sz="1333" dirty="0">
                <a:solidFill>
                  <a:srgbClr val="FF0000"/>
                </a:solidFill>
                <a:latin typeface="Arial"/>
              </a:rPr>
              <a:t>explosions</a:t>
            </a:r>
            <a:r>
              <a:rPr lang="zh-CN" altLang="en-US" sz="1333" dirty="0">
                <a:solidFill>
                  <a:srgbClr val="000000">
                    <a:lumMod val="95000"/>
                    <a:lumOff val="5000"/>
                  </a:srgbClr>
                </a:solidFill>
                <a:latin typeface="Arial"/>
              </a:rPr>
              <a:t>.</a:t>
            </a:r>
          </a:p>
        </p:txBody>
      </p:sp>
      <p:sp>
        <p:nvSpPr>
          <p:cNvPr id="24" name="TextBox 23"/>
          <p:cNvSpPr txBox="1"/>
          <p:nvPr/>
        </p:nvSpPr>
        <p:spPr>
          <a:xfrm>
            <a:off x="715434" y="3827928"/>
            <a:ext cx="4758265" cy="1855655"/>
          </a:xfrm>
          <a:prstGeom prst="rect">
            <a:avLst/>
          </a:prstGeom>
          <a:noFill/>
          <a:ln>
            <a:solidFill>
              <a:schemeClr val="bg1">
                <a:lumMod val="65000"/>
              </a:schemeClr>
            </a:solidFill>
          </a:ln>
        </p:spPr>
        <p:txBody>
          <a:bodyPr wrap="square" lIns="48000" tIns="144000" rIns="0" bIns="144000" rtlCol="0" anchor="ctr" anchorCtr="0">
            <a:noAutofit/>
          </a:bodyPr>
          <a:lstStyle/>
          <a:p>
            <a:pPr algn="l">
              <a:buNone/>
            </a:pPr>
            <a:r>
              <a:rPr lang="en-US" altLang="zh-CN" sz="1333" dirty="0">
                <a:latin typeface="Arial"/>
              </a:rPr>
              <a:t>On July 28, 2010</a:t>
            </a:r>
            <a:r>
              <a:rPr lang="zh-CN" altLang="en-US" sz="1333" dirty="0">
                <a:latin typeface="Arial"/>
              </a:rPr>
              <a:t>, </a:t>
            </a:r>
            <a:r>
              <a:rPr lang="zh-CN" altLang="en-US" sz="1333" dirty="0">
                <a:solidFill>
                  <a:srgbClr val="FF0000"/>
                </a:solidFill>
                <a:latin typeface="Arial"/>
              </a:rPr>
              <a:t>an excavator damaged </a:t>
            </a:r>
            <a:r>
              <a:rPr lang="zh-CN" altLang="en-US" sz="1333" dirty="0">
                <a:latin typeface="Arial"/>
              </a:rPr>
              <a:t>the underground pipeline when flattening demolished land in Nanjing City, Jiangsu Province. </a:t>
            </a:r>
            <a:r>
              <a:rPr lang="zh-CN" altLang="en-US" sz="1333" dirty="0">
                <a:solidFill>
                  <a:srgbClr val="FF0000"/>
                </a:solidFill>
                <a:latin typeface="Arial"/>
              </a:rPr>
              <a:t>Leakage</a:t>
            </a:r>
            <a:r>
              <a:rPr lang="zh-CN" altLang="en-US" sz="1333" dirty="0">
                <a:latin typeface="Arial"/>
              </a:rPr>
              <a:t> occurred, causing </a:t>
            </a:r>
            <a:r>
              <a:rPr lang="zh-CN" altLang="en-US" sz="1333" dirty="0">
                <a:solidFill>
                  <a:srgbClr val="FF0000"/>
                </a:solidFill>
                <a:latin typeface="Arial"/>
              </a:rPr>
              <a:t>explosions</a:t>
            </a:r>
            <a:r>
              <a:rPr lang="zh-CN" altLang="en-US" sz="1333" dirty="0">
                <a:latin typeface="Arial"/>
              </a:rPr>
              <a:t> after confronting open flame. In the incident, 13 people were dead, and 120 more were sent to hospital</a:t>
            </a:r>
            <a:r>
              <a:rPr lang="en-US" altLang="zh-CN" sz="1333" dirty="0">
                <a:latin typeface="Arial"/>
              </a:rPr>
              <a:t>. </a:t>
            </a:r>
            <a:r>
              <a:rPr lang="zh-CN" altLang="en-US" sz="1333" dirty="0">
                <a:latin typeface="Arial"/>
              </a:rPr>
              <a:t>The windows and doors of </a:t>
            </a:r>
            <a:r>
              <a:rPr lang="zh-CN" altLang="en-US" sz="1333" dirty="0">
                <a:solidFill>
                  <a:srgbClr val="FF0000"/>
                </a:solidFill>
                <a:latin typeface="Arial"/>
              </a:rPr>
              <a:t>more than 3000 </a:t>
            </a:r>
            <a:r>
              <a:rPr lang="zh-CN" altLang="en-US" sz="1333" dirty="0">
                <a:latin typeface="Arial"/>
              </a:rPr>
              <a:t>residential houses and most stores within an area of 2 km</a:t>
            </a:r>
            <a:r>
              <a:rPr lang="zh-CN" altLang="en-US" sz="1333" baseline="300000" dirty="0">
                <a:latin typeface="Arial"/>
              </a:rPr>
              <a:t>2</a:t>
            </a:r>
            <a:r>
              <a:rPr lang="zh-CN" altLang="en-US" sz="1333" dirty="0">
                <a:latin typeface="Arial"/>
              </a:rPr>
              <a:t> were broken. The external facades of buildings were damaged, and a few steel-frame greenhouses collapsed.</a:t>
            </a:r>
          </a:p>
        </p:txBody>
      </p:sp>
      <p:pic>
        <p:nvPicPr>
          <p:cNvPr id="184322" name="Picture 2" descr="North Iraq pipeline bombings continue"/>
          <p:cNvPicPr>
            <a:picLocks noChangeArrowheads="1"/>
          </p:cNvPicPr>
          <p:nvPr/>
        </p:nvPicPr>
        <p:blipFill>
          <a:blip r:embed="rId7" cstate="print"/>
          <a:srcRect/>
          <a:stretch>
            <a:fillRect/>
          </a:stretch>
        </p:blipFill>
        <p:spPr bwMode="auto">
          <a:xfrm>
            <a:off x="2851149" y="886369"/>
            <a:ext cx="1920000" cy="1920000"/>
          </a:xfrm>
          <a:prstGeom prst="rect">
            <a:avLst/>
          </a:prstGeom>
          <a:noFill/>
        </p:spPr>
      </p:pic>
      <p:pic>
        <p:nvPicPr>
          <p:cNvPr id="3" name="Picture 2" descr="http://www.most.gov.cn/ztzl/sbkj/sbkjaqyjk/201004/W020100428579289684036.JPG"/>
          <p:cNvPicPr>
            <a:picLocks noChangeAspect="1" noChangeArrowheads="1"/>
          </p:cNvPicPr>
          <p:nvPr/>
        </p:nvPicPr>
        <p:blipFill>
          <a:blip r:embed="rId8" cstate="print"/>
          <a:srcRect/>
          <a:stretch>
            <a:fillRect/>
          </a:stretch>
        </p:blipFill>
        <p:spPr bwMode="auto">
          <a:xfrm>
            <a:off x="702733" y="886369"/>
            <a:ext cx="1920000" cy="1910543"/>
          </a:xfrm>
          <a:prstGeom prst="rect">
            <a:avLst/>
          </a:prstGeom>
          <a:noFill/>
        </p:spPr>
      </p:pic>
      <p:sp>
        <p:nvSpPr>
          <p:cNvPr id="17" name="AutoShape 5"/>
          <p:cNvSpPr>
            <a:spLocks noChangeArrowheads="1"/>
          </p:cNvSpPr>
          <p:nvPr/>
        </p:nvSpPr>
        <p:spPr bwMode="gray">
          <a:xfrm>
            <a:off x="723900" y="3416807"/>
            <a:ext cx="4749801" cy="425276"/>
          </a:xfrm>
          <a:prstGeom prst="rect">
            <a:avLst/>
          </a:prstGeom>
          <a:solidFill>
            <a:schemeClr val="bg2">
              <a:alpha val="86000"/>
            </a:schemeClr>
          </a:solidFill>
          <a:ln w="25400" algn="ctr">
            <a:solidFill>
              <a:schemeClr val="bg2"/>
            </a:solidFill>
            <a:round/>
            <a:headEnd/>
            <a:tailEnd/>
          </a:ln>
          <a:effectLst>
            <a:outerShdw blurRad="44450" dist="27940" dir="5400000" algn="ctr">
              <a:srgbClr val="000000">
                <a:alpha val="32000"/>
              </a:srgbClr>
            </a:outerShdw>
          </a:effectLst>
        </p:spPr>
        <p:txBody>
          <a:bodyPr wrap="none" lIns="121865" tIns="60932" rIns="121865" bIns="60932" anchor="ctr"/>
          <a:lstStyle/>
          <a:p>
            <a:pPr algn="ctr">
              <a:buClr>
                <a:srgbClr val="5F5F5F"/>
              </a:buClr>
              <a:buSzPct val="80000"/>
              <a:buFont typeface="Wingdings" pitchFamily="2" charset="2"/>
            </a:pPr>
            <a:r>
              <a:rPr lang="en-US" altLang="zh-CN" sz="1600" dirty="0">
                <a:solidFill>
                  <a:schemeClr val="bg1"/>
                </a:solidFill>
                <a:latin typeface="微软雅黑" pitchFamily="34" charset="-122"/>
                <a:ea typeface="微软雅黑" pitchFamily="34" charset="-122"/>
              </a:rPr>
              <a:t>2010 China</a:t>
            </a:r>
          </a:p>
        </p:txBody>
      </p:sp>
      <p:sp>
        <p:nvSpPr>
          <p:cNvPr id="21" name="AutoShape 5"/>
          <p:cNvSpPr>
            <a:spLocks noChangeArrowheads="1"/>
          </p:cNvSpPr>
          <p:nvPr/>
        </p:nvSpPr>
        <p:spPr bwMode="gray">
          <a:xfrm>
            <a:off x="5613401" y="3406222"/>
            <a:ext cx="1790700" cy="446443"/>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none" lIns="121865" tIns="60932" rIns="121865" bIns="60932" anchor="ctr"/>
          <a:lstStyle/>
          <a:p>
            <a:pPr algn="ctr">
              <a:buClr>
                <a:srgbClr val="5F5F5F"/>
              </a:buClr>
              <a:buSzPct val="80000"/>
              <a:buFont typeface="Wingdings" pitchFamily="2" charset="2"/>
            </a:pPr>
            <a:r>
              <a:rPr lang="en-US" altLang="zh-CN" sz="1600" dirty="0">
                <a:solidFill>
                  <a:schemeClr val="bg1"/>
                </a:solidFill>
                <a:latin typeface="微软雅黑" pitchFamily="34" charset="-122"/>
                <a:ea typeface="微软雅黑" pitchFamily="34" charset="-122"/>
              </a:rPr>
              <a:t>2011 Syria</a:t>
            </a:r>
          </a:p>
        </p:txBody>
      </p:sp>
      <p:sp>
        <p:nvSpPr>
          <p:cNvPr id="25" name="AutoShape 5"/>
          <p:cNvSpPr>
            <a:spLocks noChangeArrowheads="1"/>
          </p:cNvSpPr>
          <p:nvPr/>
        </p:nvSpPr>
        <p:spPr bwMode="gray">
          <a:xfrm>
            <a:off x="7518399" y="3406222"/>
            <a:ext cx="3721100" cy="446443"/>
          </a:xfrm>
          <a:prstGeom prst="rect">
            <a:avLst/>
          </a:prstGeom>
          <a:solidFill>
            <a:schemeClr val="bg2">
              <a:alpha val="86000"/>
            </a:schemeClr>
          </a:solidFill>
          <a:ln w="25400" algn="ctr">
            <a:noFill/>
            <a:round/>
            <a:headEnd/>
            <a:tailEnd/>
          </a:ln>
          <a:effectLst>
            <a:outerShdw blurRad="44450" dist="27940" dir="5400000" algn="ctr">
              <a:srgbClr val="000000">
                <a:alpha val="32000"/>
              </a:srgbClr>
            </a:outerShdw>
          </a:effectLst>
        </p:spPr>
        <p:txBody>
          <a:bodyPr wrap="none" lIns="121865" tIns="60932" rIns="121865" bIns="60932" anchor="ctr"/>
          <a:lstStyle/>
          <a:p>
            <a:pPr algn="ctr">
              <a:buClr>
                <a:srgbClr val="5F5F5F"/>
              </a:buClr>
              <a:buSzPct val="80000"/>
              <a:buFont typeface="Wingdings" pitchFamily="2" charset="2"/>
            </a:pPr>
            <a:r>
              <a:rPr lang="en-US" altLang="zh-CN" sz="1600" dirty="0">
                <a:solidFill>
                  <a:schemeClr val="bg1"/>
                </a:solidFill>
                <a:latin typeface="微软雅黑" pitchFamily="34" charset="-122"/>
                <a:ea typeface="微软雅黑" pitchFamily="34" charset="-122"/>
              </a:rPr>
              <a:t>2012 USA</a:t>
            </a:r>
          </a:p>
        </p:txBody>
      </p:sp>
      <p:sp>
        <p:nvSpPr>
          <p:cNvPr id="26" name="TextBox 25">
            <a:extLst>
              <a:ext uri="{FF2B5EF4-FFF2-40B4-BE49-F238E27FC236}">
                <a16:creationId xmlns:a16="http://schemas.microsoft.com/office/drawing/2014/main" id="{311C0514-BE85-4DF1-B18F-79DCCF537F18}"/>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cSld>
  <p:clrMapOvr>
    <a:masterClrMapping/>
  </p:clrMapOvr>
  <p:transition advClick="0"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274" name="Object 2"/>
          <p:cNvGraphicFramePr>
            <a:graphicFrameLocks noChangeAspect="1"/>
          </p:cNvGraphicFramePr>
          <p:nvPr>
            <p:extLst>
              <p:ext uri="{D42A27DB-BD31-4B8C-83A1-F6EECF244321}">
                <p14:modId xmlns:p14="http://schemas.microsoft.com/office/powerpoint/2010/main" val="3747901791"/>
              </p:ext>
            </p:extLst>
          </p:nvPr>
        </p:nvGraphicFramePr>
        <p:xfrm>
          <a:off x="732368" y="736368"/>
          <a:ext cx="6511713" cy="2165351"/>
        </p:xfrm>
        <a:graphic>
          <a:graphicData uri="http://schemas.openxmlformats.org/presentationml/2006/ole">
            <mc:AlternateContent xmlns:mc="http://schemas.openxmlformats.org/markup-compatibility/2006">
              <mc:Choice xmlns:v="urn:schemas-microsoft-com:vml" Requires="v">
                <p:oleObj name="Worksheet" r:id="rId3" imgW="5676710" imgH="1971675" progId="Excel.Sheet.8">
                  <p:embed/>
                </p:oleObj>
              </mc:Choice>
              <mc:Fallback>
                <p:oleObj name="Worksheet" r:id="rId3" imgW="5676710" imgH="1971675" progId="Excel.Sheet.8">
                  <p:embed/>
                  <p:pic>
                    <p:nvPicPr>
                      <p:cNvPr id="1822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68" y="736368"/>
                        <a:ext cx="6511713" cy="2165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矩形 2"/>
          <p:cNvSpPr/>
          <p:nvPr/>
        </p:nvSpPr>
        <p:spPr>
          <a:xfrm>
            <a:off x="558470" y="5348137"/>
            <a:ext cx="10858501" cy="543867"/>
          </a:xfrm>
          <a:prstGeom prst="rect">
            <a:avLst/>
          </a:prstGeom>
        </p:spPr>
        <p:txBody>
          <a:bodyPr wrap="square">
            <a:spAutoFit/>
          </a:bodyPr>
          <a:lstStyle/>
          <a:p>
            <a:pPr algn="l">
              <a:buNone/>
            </a:pPr>
            <a:r>
              <a:rPr lang="zh-CN" altLang="en-US" sz="1467" b="1" dirty="0">
                <a:latin typeface="Arial"/>
              </a:rPr>
              <a:t>The major cause of pipeline incidents is external force. British Pipeline Agency Limited (BPA) believes that more than </a:t>
            </a:r>
            <a:r>
              <a:rPr lang="en-US" altLang="zh-CN" sz="1467" b="1" dirty="0">
                <a:solidFill>
                  <a:srgbClr val="FF0000"/>
                </a:solidFill>
                <a:latin typeface="Arial"/>
              </a:rPr>
              <a:t>70%</a:t>
            </a:r>
            <a:r>
              <a:rPr lang="zh-CN" altLang="en-US" sz="1467" b="1" dirty="0">
                <a:latin typeface="Arial"/>
              </a:rPr>
              <a:t> of the gas pipeline incidents are caused by external force or interference.</a:t>
            </a:r>
          </a:p>
        </p:txBody>
      </p:sp>
      <p:graphicFrame>
        <p:nvGraphicFramePr>
          <p:cNvPr id="182275" name="Object 3"/>
          <p:cNvGraphicFramePr>
            <a:graphicFrameLocks noChangeAspect="1"/>
          </p:cNvGraphicFramePr>
          <p:nvPr>
            <p:extLst>
              <p:ext uri="{D42A27DB-BD31-4B8C-83A1-F6EECF244321}">
                <p14:modId xmlns:p14="http://schemas.microsoft.com/office/powerpoint/2010/main" val="1053373816"/>
              </p:ext>
            </p:extLst>
          </p:nvPr>
        </p:nvGraphicFramePr>
        <p:xfrm>
          <a:off x="762000" y="2886901"/>
          <a:ext cx="6604000" cy="2277533"/>
        </p:xfrm>
        <a:graphic>
          <a:graphicData uri="http://schemas.openxmlformats.org/presentationml/2006/ole">
            <mc:AlternateContent xmlns:mc="http://schemas.openxmlformats.org/markup-compatibility/2006">
              <mc:Choice xmlns:v="urn:schemas-microsoft-com:vml" Requires="v">
                <p:oleObj name="Worksheet" r:id="rId5" imgW="5515118" imgH="2276427" progId="Excel.Sheet.8">
                  <p:embed/>
                </p:oleObj>
              </mc:Choice>
              <mc:Fallback>
                <p:oleObj name="Worksheet" r:id="rId5" imgW="5515118" imgH="2276427" progId="Excel.Sheet.8">
                  <p:embed/>
                  <p:pic>
                    <p:nvPicPr>
                      <p:cNvPr id="18227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886901"/>
                        <a:ext cx="6604000" cy="22775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标题 1"/>
          <p:cNvSpPr txBox="1">
            <a:spLocks/>
          </p:cNvSpPr>
          <p:nvPr/>
        </p:nvSpPr>
        <p:spPr>
          <a:xfrm>
            <a:off x="638156" y="-10509"/>
            <a:ext cx="10333977" cy="745784"/>
          </a:xfrm>
          <a:prstGeom prst="rect">
            <a:avLst/>
          </a:prstGeom>
        </p:spPr>
        <p:txBody>
          <a:bodyPr/>
          <a:lstStyle/>
          <a:p>
            <a:pPr algn="l">
              <a:buNone/>
            </a:pPr>
            <a:r>
              <a:rPr lang="zh-CN" altLang="en-US" sz="2667" b="1" dirty="0">
                <a:solidFill>
                  <a:schemeClr val="bg1"/>
                </a:solidFill>
                <a:latin typeface="Times New Roman" panose="02020603050405020304" pitchFamily="18" charset="0"/>
                <a:cs typeface="Times New Roman" panose="02020603050405020304" pitchFamily="18" charset="0"/>
              </a:rPr>
              <a:t>External Force — Primary Cause of Pipeline Incidents</a:t>
            </a:r>
          </a:p>
        </p:txBody>
      </p:sp>
      <p:sp>
        <p:nvSpPr>
          <p:cNvPr id="7" name="矩形 6"/>
          <p:cNvSpPr/>
          <p:nvPr/>
        </p:nvSpPr>
        <p:spPr>
          <a:xfrm>
            <a:off x="7544005" y="2607198"/>
            <a:ext cx="3228769" cy="276999"/>
          </a:xfrm>
          <a:prstGeom prst="rect">
            <a:avLst/>
          </a:prstGeom>
        </p:spPr>
        <p:txBody>
          <a:bodyPr wrap="none">
            <a:spAutoFit/>
          </a:bodyPr>
          <a:lstStyle/>
          <a:p>
            <a:pPr algn="l">
              <a:buNone/>
            </a:pPr>
            <a:r>
              <a:rPr lang="en-US" altLang="zh-CN" sz="1200" dirty="0">
                <a:latin typeface="Arial"/>
              </a:rPr>
              <a:t>Pipeline failure causes by </a:t>
            </a:r>
            <a:r>
              <a:rPr lang="en-US" altLang="zh-CN" sz="1200" dirty="0" err="1">
                <a:latin typeface="Arial"/>
              </a:rPr>
              <a:t>EGIG</a:t>
            </a:r>
            <a:r>
              <a:rPr lang="en-US" altLang="zh-CN" sz="1200" dirty="0">
                <a:latin typeface="Arial"/>
              </a:rPr>
              <a:t> </a:t>
            </a:r>
            <a:r>
              <a:rPr lang="zh-CN" altLang="en-US" sz="1200" dirty="0">
                <a:latin typeface="Arial"/>
              </a:rPr>
              <a:t>(</a:t>
            </a:r>
            <a:r>
              <a:rPr lang="en-US" altLang="zh-CN" sz="1200" dirty="0">
                <a:latin typeface="Arial"/>
              </a:rPr>
              <a:t>1970-2004)</a:t>
            </a:r>
            <a:endParaRPr lang="zh-CN" altLang="en-US" sz="1200" dirty="0">
              <a:latin typeface="Arial"/>
            </a:endParaRPr>
          </a:p>
        </p:txBody>
      </p:sp>
      <p:sp>
        <p:nvSpPr>
          <p:cNvPr id="9" name="矩形 8"/>
          <p:cNvSpPr/>
          <p:nvPr/>
        </p:nvSpPr>
        <p:spPr>
          <a:xfrm>
            <a:off x="7605950" y="4840782"/>
            <a:ext cx="3485249" cy="276999"/>
          </a:xfrm>
          <a:prstGeom prst="rect">
            <a:avLst/>
          </a:prstGeom>
        </p:spPr>
        <p:txBody>
          <a:bodyPr wrap="none">
            <a:spAutoFit/>
          </a:bodyPr>
          <a:lstStyle/>
          <a:p>
            <a:pPr algn="ctr">
              <a:buNone/>
            </a:pPr>
            <a:r>
              <a:rPr lang="en-US" altLang="zh-CN" sz="1200" dirty="0">
                <a:latin typeface="Arial"/>
              </a:rPr>
              <a:t>Pipeline failure causes and frequencies by </a:t>
            </a:r>
            <a:r>
              <a:rPr lang="zh-CN" altLang="en-US" sz="1200" dirty="0">
                <a:latin typeface="Arial"/>
              </a:rPr>
              <a:t>EGIG</a:t>
            </a:r>
          </a:p>
        </p:txBody>
      </p:sp>
      <p:sp>
        <p:nvSpPr>
          <p:cNvPr id="10" name="椭圆 9"/>
          <p:cNvSpPr/>
          <p:nvPr/>
        </p:nvSpPr>
        <p:spPr bwMode="auto">
          <a:xfrm>
            <a:off x="2946400" y="1467042"/>
            <a:ext cx="3789680" cy="20066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buClr>
                <a:srgbClr val="CC9900"/>
              </a:buClr>
              <a:buFont typeface="Wingdings" pitchFamily="2" charset="2"/>
              <a:buChar char="n"/>
            </a:pPr>
            <a:endParaRPr lang="zh-CN" altLang="en-US" sz="2400">
              <a:latin typeface="Arial"/>
              <a:ea typeface="微软雅黑" pitchFamily="34" charset="-122"/>
            </a:endParaRPr>
          </a:p>
        </p:txBody>
      </p:sp>
      <p:sp>
        <p:nvSpPr>
          <p:cNvPr id="11" name="椭圆 10"/>
          <p:cNvSpPr/>
          <p:nvPr/>
        </p:nvSpPr>
        <p:spPr bwMode="auto">
          <a:xfrm>
            <a:off x="558800" y="3610801"/>
            <a:ext cx="1107440" cy="26416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buClr>
                <a:srgbClr val="CC9900"/>
              </a:buClr>
              <a:buFont typeface="Wingdings" pitchFamily="2" charset="2"/>
              <a:buChar char="n"/>
            </a:pPr>
            <a:endParaRPr lang="zh-CN" altLang="en-US" sz="2400">
              <a:latin typeface="Arial"/>
              <a:ea typeface="微软雅黑" pitchFamily="34" charset="-122"/>
            </a:endParaRPr>
          </a:p>
        </p:txBody>
      </p:sp>
      <p:sp>
        <p:nvSpPr>
          <p:cNvPr id="12" name="椭圆 11"/>
          <p:cNvSpPr/>
          <p:nvPr/>
        </p:nvSpPr>
        <p:spPr bwMode="auto">
          <a:xfrm>
            <a:off x="714292" y="1650805"/>
            <a:ext cx="1406056" cy="26416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buClr>
                <a:srgbClr val="CC9900"/>
              </a:buClr>
              <a:buFont typeface="Wingdings" pitchFamily="2" charset="2"/>
              <a:buChar char="n"/>
            </a:pPr>
            <a:endParaRPr lang="zh-CN" altLang="en-US" sz="2400">
              <a:latin typeface="Arial"/>
              <a:ea typeface="微软雅黑" pitchFamily="34" charset="-122"/>
            </a:endParaRPr>
          </a:p>
        </p:txBody>
      </p:sp>
      <p:sp>
        <p:nvSpPr>
          <p:cNvPr id="14" name="矩形 13"/>
          <p:cNvSpPr/>
          <p:nvPr/>
        </p:nvSpPr>
        <p:spPr>
          <a:xfrm>
            <a:off x="7623939" y="5729847"/>
            <a:ext cx="3650358" cy="276999"/>
          </a:xfrm>
          <a:prstGeom prst="rect">
            <a:avLst/>
          </a:prstGeom>
        </p:spPr>
        <p:txBody>
          <a:bodyPr wrap="none">
            <a:spAutoFit/>
          </a:bodyPr>
          <a:lstStyle/>
          <a:p>
            <a:pPr algn="ctr">
              <a:buNone/>
            </a:pPr>
            <a:r>
              <a:rPr lang="en-US" altLang="zh-CN" sz="1200" dirty="0" err="1">
                <a:latin typeface="Arial"/>
              </a:rPr>
              <a:t>EGIG</a:t>
            </a:r>
            <a:r>
              <a:rPr lang="zh-CN" altLang="en-US" sz="1200" dirty="0">
                <a:latin typeface="Arial"/>
              </a:rPr>
              <a:t>: European Gas Pipeline Incident Data Group</a:t>
            </a:r>
          </a:p>
        </p:txBody>
      </p:sp>
      <p:sp>
        <p:nvSpPr>
          <p:cNvPr id="21" name="TextBox 20"/>
          <p:cNvSpPr txBox="1"/>
          <p:nvPr/>
        </p:nvSpPr>
        <p:spPr>
          <a:xfrm>
            <a:off x="9753600" y="2393981"/>
            <a:ext cx="1026160" cy="361637"/>
          </a:xfrm>
          <a:prstGeom prst="rect">
            <a:avLst/>
          </a:prstGeom>
          <a:noFill/>
        </p:spPr>
        <p:txBody>
          <a:bodyPr vert="horz" wrap="square" rtlCol="0" anchor="ctr">
            <a:spAutoFit/>
          </a:bodyPr>
          <a:lstStyle/>
          <a:p>
            <a:pPr algn="ctr">
              <a:lnSpc>
                <a:spcPts val="667"/>
              </a:lnSpc>
            </a:pPr>
            <a:r>
              <a:rPr lang="en-US" sz="667" dirty="0">
                <a:latin typeface="Arial" pitchFamily="34" charset="0"/>
                <a:cs typeface="Arial" pitchFamily="34" charset="0"/>
              </a:rPr>
              <a:t>Hole drilling under pressure/maintenance errors</a:t>
            </a:r>
          </a:p>
        </p:txBody>
      </p:sp>
      <p:grpSp>
        <p:nvGrpSpPr>
          <p:cNvPr id="2" name="组合 22"/>
          <p:cNvGrpSpPr/>
          <p:nvPr/>
        </p:nvGrpSpPr>
        <p:grpSpPr>
          <a:xfrm>
            <a:off x="7274560" y="749069"/>
            <a:ext cx="3992880" cy="1945781"/>
            <a:chOff x="5455920" y="901700"/>
            <a:chExt cx="2994660" cy="1459336"/>
          </a:xfrm>
        </p:grpSpPr>
        <p:pic>
          <p:nvPicPr>
            <p:cNvPr id="182276" name="Picture 4"/>
            <p:cNvPicPr>
              <a:picLocks noChangeAspect="1" noChangeArrowheads="1"/>
            </p:cNvPicPr>
            <p:nvPr/>
          </p:nvPicPr>
          <p:blipFill>
            <a:blip r:embed="rId7" cstate="print"/>
            <a:srcRect/>
            <a:stretch>
              <a:fillRect/>
            </a:stretch>
          </p:blipFill>
          <p:spPr bwMode="auto">
            <a:xfrm>
              <a:off x="5562600" y="901700"/>
              <a:ext cx="2838450" cy="1352550"/>
            </a:xfrm>
            <a:prstGeom prst="rect">
              <a:avLst/>
            </a:prstGeom>
            <a:noFill/>
            <a:ln w="9525">
              <a:noFill/>
              <a:miter lim="800000"/>
              <a:headEnd/>
              <a:tailEnd/>
            </a:ln>
          </p:spPr>
        </p:pic>
        <p:sp>
          <p:nvSpPr>
            <p:cNvPr id="13" name="椭圆 12"/>
            <p:cNvSpPr/>
            <p:nvPr/>
          </p:nvSpPr>
          <p:spPr bwMode="auto">
            <a:xfrm>
              <a:off x="5753100" y="2125980"/>
              <a:ext cx="449580" cy="198120"/>
            </a:xfrm>
            <a:prstGeom prst="ellipse">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buClr>
                  <a:srgbClr val="CC9900"/>
                </a:buClr>
                <a:buFont typeface="Wingdings" pitchFamily="2" charset="2"/>
                <a:buChar char="n"/>
              </a:pPr>
              <a:endParaRPr lang="zh-CN" altLang="en-US" sz="2400">
                <a:latin typeface="Arial"/>
                <a:ea typeface="微软雅黑" pitchFamily="34" charset="-122"/>
              </a:endParaRPr>
            </a:p>
          </p:txBody>
        </p:sp>
        <p:sp>
          <p:nvSpPr>
            <p:cNvPr id="16" name="TextBox 15"/>
            <p:cNvSpPr txBox="1"/>
            <p:nvPr/>
          </p:nvSpPr>
          <p:spPr>
            <a:xfrm>
              <a:off x="5455920" y="997903"/>
              <a:ext cx="230833" cy="795253"/>
            </a:xfrm>
            <a:prstGeom prst="rect">
              <a:avLst/>
            </a:prstGeom>
            <a:noFill/>
          </p:spPr>
          <p:txBody>
            <a:bodyPr vert="vert270" wrap="square" rtlCol="0">
              <a:spAutoFit/>
            </a:bodyPr>
            <a:lstStyle/>
            <a:p>
              <a:r>
                <a:rPr lang="en-US" sz="800" dirty="0">
                  <a:latin typeface="Arial" pitchFamily="34" charset="0"/>
                  <a:cs typeface="Arial" pitchFamily="34" charset="0"/>
                </a:rPr>
                <a:t>Proportion %</a:t>
              </a:r>
            </a:p>
          </p:txBody>
        </p:sp>
        <p:sp>
          <p:nvSpPr>
            <p:cNvPr id="17" name="TextBox 16"/>
            <p:cNvSpPr txBox="1"/>
            <p:nvPr/>
          </p:nvSpPr>
          <p:spPr>
            <a:xfrm>
              <a:off x="5669280" y="2127191"/>
              <a:ext cx="655320" cy="223235"/>
            </a:xfrm>
            <a:prstGeom prst="rect">
              <a:avLst/>
            </a:prstGeom>
            <a:noFill/>
          </p:spPr>
          <p:txBody>
            <a:bodyPr vert="horz" wrap="square" rtlCol="0" anchor="ctr">
              <a:spAutoFit/>
            </a:bodyPr>
            <a:lstStyle/>
            <a:p>
              <a:pPr algn="ctr"/>
              <a:r>
                <a:rPr lang="en-US" sz="667" dirty="0">
                  <a:latin typeface="Arial" pitchFamily="34" charset="0"/>
                  <a:cs typeface="Arial" pitchFamily="34" charset="0"/>
                </a:rPr>
                <a:t>External interference</a:t>
              </a:r>
            </a:p>
          </p:txBody>
        </p:sp>
        <p:sp>
          <p:nvSpPr>
            <p:cNvPr id="18" name="TextBox 17"/>
            <p:cNvSpPr txBox="1"/>
            <p:nvPr/>
          </p:nvSpPr>
          <p:spPr>
            <a:xfrm>
              <a:off x="6107432" y="2137801"/>
              <a:ext cx="717233" cy="223235"/>
            </a:xfrm>
            <a:prstGeom prst="rect">
              <a:avLst/>
            </a:prstGeom>
            <a:noFill/>
          </p:spPr>
          <p:txBody>
            <a:bodyPr vert="horz" wrap="square" rtlCol="0" anchor="ctr">
              <a:spAutoFit/>
            </a:bodyPr>
            <a:lstStyle/>
            <a:p>
              <a:pPr algn="ctr"/>
              <a:r>
                <a:rPr lang="en-US" sz="667" dirty="0">
                  <a:latin typeface="Arial" pitchFamily="34" charset="0"/>
                  <a:cs typeface="Arial" pitchFamily="34" charset="0"/>
                </a:rPr>
                <a:t>Construction/</a:t>
              </a:r>
              <a:br>
                <a:rPr lang="en-US" sz="667" dirty="0">
                  <a:latin typeface="Arial" pitchFamily="34" charset="0"/>
                  <a:cs typeface="Arial" pitchFamily="34" charset="0"/>
                </a:rPr>
              </a:br>
              <a:r>
                <a:rPr lang="en-US" sz="667" dirty="0">
                  <a:latin typeface="Arial" pitchFamily="34" charset="0"/>
                  <a:cs typeface="Arial" pitchFamily="34" charset="0"/>
                </a:rPr>
                <a:t>material defects</a:t>
              </a:r>
            </a:p>
          </p:txBody>
        </p:sp>
        <p:sp>
          <p:nvSpPr>
            <p:cNvPr id="19" name="TextBox 18"/>
            <p:cNvSpPr txBox="1"/>
            <p:nvPr/>
          </p:nvSpPr>
          <p:spPr>
            <a:xfrm>
              <a:off x="6598920" y="2163060"/>
              <a:ext cx="609600" cy="146243"/>
            </a:xfrm>
            <a:prstGeom prst="rect">
              <a:avLst/>
            </a:prstGeom>
            <a:noFill/>
          </p:spPr>
          <p:txBody>
            <a:bodyPr vert="horz" wrap="square" rtlCol="0" anchor="ctr">
              <a:spAutoFit/>
            </a:bodyPr>
            <a:lstStyle/>
            <a:p>
              <a:pPr algn="ctr"/>
              <a:r>
                <a:rPr lang="en-US" sz="667" dirty="0">
                  <a:latin typeface="Arial" pitchFamily="34" charset="0"/>
                  <a:cs typeface="Arial" pitchFamily="34" charset="0"/>
                </a:rPr>
                <a:t>Corrosion</a:t>
              </a:r>
            </a:p>
          </p:txBody>
        </p:sp>
        <p:sp>
          <p:nvSpPr>
            <p:cNvPr id="20" name="TextBox 19"/>
            <p:cNvSpPr txBox="1"/>
            <p:nvPr/>
          </p:nvSpPr>
          <p:spPr>
            <a:xfrm>
              <a:off x="7002780" y="2131997"/>
              <a:ext cx="487680" cy="223235"/>
            </a:xfrm>
            <a:prstGeom prst="rect">
              <a:avLst/>
            </a:prstGeom>
            <a:noFill/>
          </p:spPr>
          <p:txBody>
            <a:bodyPr vert="horz" wrap="square" rtlCol="0" anchor="ctr">
              <a:spAutoFit/>
            </a:bodyPr>
            <a:lstStyle/>
            <a:p>
              <a:pPr algn="ctr"/>
              <a:r>
                <a:rPr lang="en-US" sz="667" dirty="0">
                  <a:latin typeface="Arial" pitchFamily="34" charset="0"/>
                  <a:cs typeface="Arial" pitchFamily="34" charset="0"/>
                </a:rPr>
                <a:t>Ground motion</a:t>
              </a:r>
            </a:p>
          </p:txBody>
        </p:sp>
        <p:sp>
          <p:nvSpPr>
            <p:cNvPr id="22" name="TextBox 21"/>
            <p:cNvSpPr txBox="1"/>
            <p:nvPr/>
          </p:nvSpPr>
          <p:spPr>
            <a:xfrm>
              <a:off x="7863840" y="2170867"/>
              <a:ext cx="586740" cy="146243"/>
            </a:xfrm>
            <a:prstGeom prst="rect">
              <a:avLst/>
            </a:prstGeom>
            <a:noFill/>
          </p:spPr>
          <p:txBody>
            <a:bodyPr vert="horz" wrap="square" rtlCol="0" anchor="ctr">
              <a:spAutoFit/>
            </a:bodyPr>
            <a:lstStyle/>
            <a:p>
              <a:pPr algn="ctr"/>
              <a:r>
                <a:rPr lang="en-US" sz="667" dirty="0">
                  <a:latin typeface="Arial" pitchFamily="34" charset="0"/>
                  <a:cs typeface="Arial" pitchFamily="34" charset="0"/>
                </a:rPr>
                <a:t>Others</a:t>
              </a:r>
            </a:p>
          </p:txBody>
        </p:sp>
      </p:grpSp>
      <p:grpSp>
        <p:nvGrpSpPr>
          <p:cNvPr id="4" name="组合 32"/>
          <p:cNvGrpSpPr/>
          <p:nvPr/>
        </p:nvGrpSpPr>
        <p:grpSpPr>
          <a:xfrm>
            <a:off x="7332139" y="2900874"/>
            <a:ext cx="4077541" cy="1994980"/>
            <a:chOff x="5470529" y="2515553"/>
            <a:chExt cx="3058156" cy="1496235"/>
          </a:xfrm>
        </p:grpSpPr>
        <p:pic>
          <p:nvPicPr>
            <p:cNvPr id="182277" name="Picture 5"/>
            <p:cNvPicPr>
              <a:picLocks noChangeAspect="1" noChangeArrowheads="1"/>
            </p:cNvPicPr>
            <p:nvPr/>
          </p:nvPicPr>
          <p:blipFill>
            <a:blip r:embed="rId8" cstate="print"/>
            <a:srcRect/>
            <a:stretch>
              <a:fillRect/>
            </a:stretch>
          </p:blipFill>
          <p:spPr bwMode="auto">
            <a:xfrm>
              <a:off x="5537835" y="2515553"/>
              <a:ext cx="2990850" cy="1438275"/>
            </a:xfrm>
            <a:prstGeom prst="rect">
              <a:avLst/>
            </a:prstGeom>
            <a:noFill/>
            <a:ln w="9525">
              <a:noFill/>
              <a:miter lim="800000"/>
              <a:headEnd/>
              <a:tailEnd/>
            </a:ln>
          </p:spPr>
        </p:pic>
        <p:sp>
          <p:nvSpPr>
            <p:cNvPr id="26" name="TextBox 25"/>
            <p:cNvSpPr txBox="1"/>
            <p:nvPr/>
          </p:nvSpPr>
          <p:spPr>
            <a:xfrm>
              <a:off x="5470529" y="2686051"/>
              <a:ext cx="292484" cy="1028699"/>
            </a:xfrm>
            <a:prstGeom prst="rect">
              <a:avLst/>
            </a:prstGeom>
            <a:noFill/>
          </p:spPr>
          <p:txBody>
            <a:bodyPr vert="vert270" wrap="square" rtlCol="0">
              <a:spAutoFit/>
            </a:bodyPr>
            <a:lstStyle/>
            <a:p>
              <a:pPr algn="ctr"/>
              <a:r>
                <a:rPr lang="en-US" sz="667" dirty="0">
                  <a:latin typeface="Arial" pitchFamily="34" charset="0"/>
                  <a:cs typeface="Arial" pitchFamily="34" charset="0"/>
                </a:rPr>
                <a:t>Failure frequency (1E-4 times/km-yr)</a:t>
              </a:r>
            </a:p>
          </p:txBody>
        </p:sp>
        <p:sp>
          <p:nvSpPr>
            <p:cNvPr id="27" name="TextBox 26"/>
            <p:cNvSpPr txBox="1"/>
            <p:nvPr/>
          </p:nvSpPr>
          <p:spPr>
            <a:xfrm>
              <a:off x="5705465" y="3743329"/>
              <a:ext cx="928700" cy="130757"/>
            </a:xfrm>
            <a:prstGeom prst="rect">
              <a:avLst/>
            </a:prstGeom>
            <a:noFill/>
          </p:spPr>
          <p:txBody>
            <a:bodyPr wrap="square" rtlCol="0">
              <a:spAutoFit/>
            </a:bodyPr>
            <a:lstStyle/>
            <a:p>
              <a:pPr algn="ctr"/>
              <a:r>
                <a:rPr lang="en-US" sz="533" dirty="0">
                  <a:latin typeface="Arial" pitchFamily="34" charset="0"/>
                  <a:cs typeface="Arial" pitchFamily="34" charset="0"/>
                </a:rPr>
                <a:t>Construction/material defects</a:t>
              </a:r>
            </a:p>
          </p:txBody>
        </p:sp>
        <p:sp>
          <p:nvSpPr>
            <p:cNvPr id="28" name="TextBox 27"/>
            <p:cNvSpPr txBox="1"/>
            <p:nvPr/>
          </p:nvSpPr>
          <p:spPr>
            <a:xfrm>
              <a:off x="5634826" y="3838575"/>
              <a:ext cx="795337" cy="130757"/>
            </a:xfrm>
            <a:prstGeom prst="rect">
              <a:avLst/>
            </a:prstGeom>
            <a:noFill/>
          </p:spPr>
          <p:txBody>
            <a:bodyPr wrap="square" rtlCol="0">
              <a:spAutoFit/>
            </a:bodyPr>
            <a:lstStyle/>
            <a:p>
              <a:pPr algn="ctr"/>
              <a:r>
                <a:rPr lang="en-US" sz="533" dirty="0">
                  <a:latin typeface="Arial" pitchFamily="34" charset="0"/>
                  <a:cs typeface="Arial" pitchFamily="34" charset="0"/>
                </a:rPr>
                <a:t>Ground motion</a:t>
              </a:r>
            </a:p>
          </p:txBody>
        </p:sp>
        <p:sp>
          <p:nvSpPr>
            <p:cNvPr id="29" name="TextBox 28"/>
            <p:cNvSpPr txBox="1"/>
            <p:nvPr/>
          </p:nvSpPr>
          <p:spPr>
            <a:xfrm>
              <a:off x="6592088" y="3752850"/>
              <a:ext cx="795337" cy="130757"/>
            </a:xfrm>
            <a:prstGeom prst="rect">
              <a:avLst/>
            </a:prstGeom>
            <a:noFill/>
          </p:spPr>
          <p:txBody>
            <a:bodyPr wrap="square" rtlCol="0">
              <a:spAutoFit/>
            </a:bodyPr>
            <a:lstStyle/>
            <a:p>
              <a:pPr algn="ctr"/>
              <a:r>
                <a:rPr lang="en-US" sz="533" dirty="0">
                  <a:latin typeface="Arial" pitchFamily="34" charset="0"/>
                  <a:cs typeface="Arial" pitchFamily="34" charset="0"/>
                </a:rPr>
                <a:t>Corrosion</a:t>
              </a:r>
            </a:p>
          </p:txBody>
        </p:sp>
        <p:sp>
          <p:nvSpPr>
            <p:cNvPr id="30" name="TextBox 29"/>
            <p:cNvSpPr txBox="1"/>
            <p:nvPr/>
          </p:nvSpPr>
          <p:spPr>
            <a:xfrm>
              <a:off x="6653999" y="3819524"/>
              <a:ext cx="894562" cy="192264"/>
            </a:xfrm>
            <a:prstGeom prst="rect">
              <a:avLst/>
            </a:prstGeom>
            <a:noFill/>
          </p:spPr>
          <p:txBody>
            <a:bodyPr wrap="square" rtlCol="0">
              <a:spAutoFit/>
            </a:bodyPr>
            <a:lstStyle/>
            <a:p>
              <a:pPr algn="ctr"/>
              <a:r>
                <a:rPr lang="en-US" sz="533" dirty="0">
                  <a:latin typeface="Arial" pitchFamily="34" charset="0"/>
                  <a:cs typeface="Arial" pitchFamily="34" charset="0"/>
                </a:rPr>
                <a:t>Hole drilling under pressure/maintenance errors</a:t>
              </a:r>
            </a:p>
          </p:txBody>
        </p:sp>
        <p:sp>
          <p:nvSpPr>
            <p:cNvPr id="31" name="TextBox 30"/>
            <p:cNvSpPr txBox="1"/>
            <p:nvPr/>
          </p:nvSpPr>
          <p:spPr>
            <a:xfrm>
              <a:off x="7652530" y="3748092"/>
              <a:ext cx="705650" cy="130757"/>
            </a:xfrm>
            <a:prstGeom prst="rect">
              <a:avLst/>
            </a:prstGeom>
            <a:noFill/>
          </p:spPr>
          <p:txBody>
            <a:bodyPr wrap="square" rtlCol="0">
              <a:spAutoFit/>
            </a:bodyPr>
            <a:lstStyle/>
            <a:p>
              <a:pPr algn="ctr"/>
              <a:r>
                <a:rPr lang="en-US" sz="533" dirty="0">
                  <a:latin typeface="Arial" pitchFamily="34" charset="0"/>
                  <a:cs typeface="Arial" pitchFamily="34" charset="0"/>
                </a:rPr>
                <a:t>External interference</a:t>
              </a:r>
            </a:p>
          </p:txBody>
        </p:sp>
        <p:sp>
          <p:nvSpPr>
            <p:cNvPr id="32" name="TextBox 31"/>
            <p:cNvSpPr txBox="1"/>
            <p:nvPr/>
          </p:nvSpPr>
          <p:spPr>
            <a:xfrm>
              <a:off x="7643004" y="3838580"/>
              <a:ext cx="467533" cy="130757"/>
            </a:xfrm>
            <a:prstGeom prst="rect">
              <a:avLst/>
            </a:prstGeom>
            <a:noFill/>
          </p:spPr>
          <p:txBody>
            <a:bodyPr wrap="square" rtlCol="0">
              <a:spAutoFit/>
            </a:bodyPr>
            <a:lstStyle/>
            <a:p>
              <a:pPr algn="ctr"/>
              <a:r>
                <a:rPr lang="en-US" sz="533" dirty="0">
                  <a:latin typeface="Arial" pitchFamily="34" charset="0"/>
                  <a:cs typeface="Arial" pitchFamily="34" charset="0"/>
                </a:rPr>
                <a:t>Others</a:t>
              </a:r>
            </a:p>
          </p:txBody>
        </p:sp>
      </p:grpSp>
      <p:sp>
        <p:nvSpPr>
          <p:cNvPr id="33" name="TextBox 32">
            <a:extLst>
              <a:ext uri="{FF2B5EF4-FFF2-40B4-BE49-F238E27FC236}">
                <a16:creationId xmlns:a16="http://schemas.microsoft.com/office/drawing/2014/main" id="{7DF7ED2D-524A-4AFF-969F-BD6F1DAB0024}"/>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cSld>
  <p:clrMapOvr>
    <a:masterClrMapping/>
  </p:clrMapOvr>
  <p:transition advClick="0"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6924" y="-144465"/>
            <a:ext cx="10321376" cy="745784"/>
          </a:xfrm>
        </p:spPr>
        <p:txBody>
          <a:bodyPr/>
          <a:lstStyle/>
          <a:p>
            <a:pPr algn="l">
              <a:spcBef>
                <a:spcPts val="0"/>
              </a:spcBef>
            </a:pPr>
            <a:r>
              <a:rPr lang="zh-CN" altLang="en-US" sz="2667" b="1" dirty="0">
                <a:solidFill>
                  <a:schemeClr val="bg1"/>
                </a:solidFill>
                <a:latin typeface="Times New Roman" panose="02020603050405020304" pitchFamily="18" charset="0"/>
                <a:cs typeface="Times New Roman" panose="02020603050405020304" pitchFamily="18" charset="0"/>
              </a:rPr>
              <a:t>Challenges Facing Pipeline Operation Security</a:t>
            </a:r>
          </a:p>
        </p:txBody>
      </p:sp>
      <p:pic>
        <p:nvPicPr>
          <p:cNvPr id="15" name="Picture 3"/>
          <p:cNvPicPr preferRelativeResize="0">
            <a:picLocks noChangeArrowheads="1"/>
          </p:cNvPicPr>
          <p:nvPr/>
        </p:nvPicPr>
        <p:blipFill>
          <a:blip r:embed="rId3" cstate="screen"/>
          <a:srcRect/>
          <a:stretch>
            <a:fillRect/>
          </a:stretch>
        </p:blipFill>
        <p:spPr bwMode="auto">
          <a:xfrm>
            <a:off x="915487" y="788471"/>
            <a:ext cx="2400000" cy="2160000"/>
          </a:xfrm>
          <a:prstGeom prst="rect">
            <a:avLst/>
          </a:prstGeom>
          <a:noFill/>
          <a:ln w="9525">
            <a:noFill/>
            <a:miter lim="800000"/>
            <a:headEnd/>
            <a:tailEnd/>
          </a:ln>
        </p:spPr>
      </p:pic>
      <p:sp>
        <p:nvSpPr>
          <p:cNvPr id="28" name="内容占位符 2"/>
          <p:cNvSpPr txBox="1">
            <a:spLocks/>
          </p:cNvSpPr>
          <p:nvPr/>
        </p:nvSpPr>
        <p:spPr>
          <a:xfrm>
            <a:off x="829199" y="3570140"/>
            <a:ext cx="8784701" cy="1922241"/>
          </a:xfrm>
          <a:prstGeom prst="rect">
            <a:avLst/>
          </a:prstGeom>
          <a:solidFill>
            <a:schemeClr val="bg1">
              <a:lumMod val="85000"/>
            </a:schemeClr>
          </a:solidFill>
          <a:ln>
            <a:solidFill>
              <a:schemeClr val="bg1"/>
            </a:solidFill>
          </a:ln>
        </p:spPr>
        <p:txBody>
          <a:bodyPr anchor="ctr"/>
          <a:lstStyle/>
          <a:p>
            <a:pPr marL="215895" indent="-215895">
              <a:lnSpc>
                <a:spcPct val="130000"/>
              </a:lnSpc>
              <a:buClr>
                <a:srgbClr val="C00000"/>
              </a:buClr>
              <a:buSzPct val="60000"/>
              <a:buFont typeface="Wingdings"/>
              <a:buChar char="p"/>
            </a:pPr>
            <a:r>
              <a:rPr lang="zh-CN" altLang="en-US" sz="1333" dirty="0">
                <a:latin typeface="Arial"/>
              </a:rPr>
              <a:t>Pipelines are long and located in </a:t>
            </a:r>
            <a:r>
              <a:rPr lang="zh-CN" altLang="en-US" sz="1333" dirty="0">
                <a:solidFill>
                  <a:srgbClr val="FF0000"/>
                </a:solidFill>
                <a:latin typeface="Arial"/>
              </a:rPr>
              <a:t>remote regions</a:t>
            </a:r>
            <a:r>
              <a:rPr lang="zh-CN" altLang="en-US" sz="1333" dirty="0">
                <a:latin typeface="Arial"/>
              </a:rPr>
              <a:t>, increasing the difficulty of monitoring.</a:t>
            </a:r>
          </a:p>
          <a:p>
            <a:pPr marL="215895" indent="-215895">
              <a:lnSpc>
                <a:spcPct val="130000"/>
              </a:lnSpc>
              <a:buClr>
                <a:srgbClr val="C00000"/>
              </a:buClr>
              <a:buSzPct val="60000"/>
              <a:buFont typeface="Wingdings"/>
              <a:buChar char="p"/>
            </a:pPr>
            <a:r>
              <a:rPr lang="zh-CN" altLang="en-US" sz="1333" dirty="0">
                <a:latin typeface="Arial"/>
              </a:rPr>
              <a:t>Manual </a:t>
            </a:r>
            <a:r>
              <a:rPr lang="zh-CN" altLang="en-US" sz="1333" dirty="0">
                <a:solidFill>
                  <a:srgbClr val="FF0000"/>
                </a:solidFill>
                <a:latin typeface="Arial"/>
              </a:rPr>
              <a:t>PMI</a:t>
            </a:r>
            <a:r>
              <a:rPr lang="zh-CN" altLang="en-US" sz="1333" dirty="0">
                <a:latin typeface="Arial"/>
              </a:rPr>
              <a:t> provides high cost, long period, and low efficiency.</a:t>
            </a:r>
          </a:p>
          <a:p>
            <a:pPr marL="215895" indent="-215895">
              <a:lnSpc>
                <a:spcPct val="130000"/>
              </a:lnSpc>
              <a:buClr>
                <a:srgbClr val="C00000"/>
              </a:buClr>
              <a:buSzPct val="60000"/>
              <a:buFont typeface="Wingdings"/>
              <a:buChar char="p"/>
            </a:pPr>
            <a:r>
              <a:rPr lang="zh-CN" altLang="en-US" sz="1333" dirty="0">
                <a:latin typeface="Arial"/>
                <a:cs typeface="Arial Unicode MS"/>
              </a:rPr>
              <a:t>Most pipeline damage and oil theft incidents occur </a:t>
            </a:r>
            <a:r>
              <a:rPr lang="zh-CN" altLang="en-US" sz="1333" dirty="0">
                <a:solidFill>
                  <a:srgbClr val="FF0000"/>
                </a:solidFill>
                <a:latin typeface="Arial"/>
                <a:cs typeface="Arial Unicode MS"/>
              </a:rPr>
              <a:t>at nights</a:t>
            </a:r>
            <a:r>
              <a:rPr lang="zh-CN" altLang="en-US" sz="1333" dirty="0">
                <a:latin typeface="Arial"/>
                <a:cs typeface="Arial Unicode MS"/>
              </a:rPr>
              <a:t>, reducing the possibility of identification.</a:t>
            </a:r>
          </a:p>
          <a:p>
            <a:pPr marL="215895" indent="-215895">
              <a:lnSpc>
                <a:spcPct val="130000"/>
              </a:lnSpc>
              <a:buClr>
                <a:srgbClr val="C00000"/>
              </a:buClr>
              <a:buSzPct val="60000"/>
              <a:buFont typeface="Wingdings"/>
              <a:buChar char="p"/>
            </a:pPr>
            <a:r>
              <a:rPr lang="zh-CN" altLang="en-US" sz="1333" dirty="0">
                <a:solidFill>
                  <a:srgbClr val="FF0000"/>
                </a:solidFill>
                <a:latin typeface="Arial"/>
              </a:rPr>
              <a:t>Post-incident</a:t>
            </a:r>
            <a:r>
              <a:rPr lang="zh-CN" altLang="en-US" sz="1333" dirty="0">
                <a:latin typeface="Arial"/>
              </a:rPr>
              <a:t> alerts fail to inform operation personnel of incidents in time, causing large loss of oil and gas resources and environmental damage.</a:t>
            </a:r>
          </a:p>
          <a:p>
            <a:pPr marL="215895" indent="-215895">
              <a:lnSpc>
                <a:spcPct val="130000"/>
              </a:lnSpc>
              <a:buClr>
                <a:srgbClr val="C00000"/>
              </a:buClr>
              <a:buSzPct val="60000"/>
              <a:buFont typeface="Wingdings"/>
              <a:buChar char="p"/>
            </a:pPr>
            <a:r>
              <a:rPr lang="zh-CN" altLang="en-US" sz="1333" dirty="0">
                <a:latin typeface="Arial"/>
              </a:rPr>
              <a:t>Monitoring measures against potential risks, such as natural disasters, third-party construction, and manual damage, are not effective.</a:t>
            </a:r>
          </a:p>
        </p:txBody>
      </p:sp>
      <p:pic>
        <p:nvPicPr>
          <p:cNvPr id="250882" name="Picture 2" descr="http://www.gov.cn/jrzg/images/images/001a6b6799aa0e8a7b9a04.jpg"/>
          <p:cNvPicPr>
            <a:picLocks noChangeArrowheads="1"/>
          </p:cNvPicPr>
          <p:nvPr/>
        </p:nvPicPr>
        <p:blipFill>
          <a:blip r:embed="rId4" cstate="print"/>
          <a:srcRect/>
          <a:stretch>
            <a:fillRect/>
          </a:stretch>
        </p:blipFill>
        <p:spPr bwMode="auto">
          <a:xfrm>
            <a:off x="3584761" y="788471"/>
            <a:ext cx="2400000" cy="2160000"/>
          </a:xfrm>
          <a:prstGeom prst="rect">
            <a:avLst/>
          </a:prstGeom>
          <a:noFill/>
        </p:spPr>
      </p:pic>
      <p:pic>
        <p:nvPicPr>
          <p:cNvPr id="250884" name="Picture 4" descr="http://img.blog.cntv.cn/attachments/2011/05/966777_201105192209121.jpg"/>
          <p:cNvPicPr>
            <a:picLocks noChangeArrowheads="1"/>
          </p:cNvPicPr>
          <p:nvPr/>
        </p:nvPicPr>
        <p:blipFill>
          <a:blip r:embed="rId5" cstate="print"/>
          <a:srcRect/>
          <a:stretch>
            <a:fillRect/>
          </a:stretch>
        </p:blipFill>
        <p:spPr bwMode="auto">
          <a:xfrm>
            <a:off x="8832061" y="788471"/>
            <a:ext cx="2400000" cy="2160000"/>
          </a:xfrm>
          <a:prstGeom prst="rect">
            <a:avLst/>
          </a:prstGeom>
          <a:noFill/>
        </p:spPr>
      </p:pic>
      <p:pic>
        <p:nvPicPr>
          <p:cNvPr id="250886" name="Picture 6" descr="http://www.guancha.cn/pic/2013/3/29/6350017289133752422.jpg"/>
          <p:cNvPicPr>
            <a:picLocks noChangeArrowheads="1"/>
          </p:cNvPicPr>
          <p:nvPr/>
        </p:nvPicPr>
        <p:blipFill>
          <a:blip r:embed="rId6" cstate="print"/>
          <a:srcRect/>
          <a:stretch>
            <a:fillRect/>
          </a:stretch>
        </p:blipFill>
        <p:spPr bwMode="auto">
          <a:xfrm>
            <a:off x="6204036" y="788471"/>
            <a:ext cx="2400000" cy="2160000"/>
          </a:xfrm>
          <a:prstGeom prst="rect">
            <a:avLst/>
          </a:prstGeom>
          <a:noFill/>
        </p:spPr>
      </p:pic>
      <p:sp>
        <p:nvSpPr>
          <p:cNvPr id="27" name="TextBox 26"/>
          <p:cNvSpPr txBox="1"/>
          <p:nvPr/>
        </p:nvSpPr>
        <p:spPr>
          <a:xfrm>
            <a:off x="6017612" y="3031169"/>
            <a:ext cx="2750008" cy="369332"/>
          </a:xfrm>
          <a:prstGeom prst="rect">
            <a:avLst/>
          </a:prstGeom>
          <a:noFill/>
        </p:spPr>
        <p:txBody>
          <a:bodyPr wrap="square" rtlCol="0" anchor="ctr" anchorCtr="0">
            <a:noAutofit/>
          </a:bodyPr>
          <a:lstStyle/>
          <a:p>
            <a:pPr algn="ctr">
              <a:buNone/>
            </a:pPr>
            <a:r>
              <a:rPr lang="zh-CN" altLang="en-US" sz="1333" dirty="0">
                <a:latin typeface="Arial"/>
              </a:rPr>
              <a:t>Poor prevention against oil theft via underground tunnels</a:t>
            </a:r>
          </a:p>
        </p:txBody>
      </p:sp>
      <p:sp>
        <p:nvSpPr>
          <p:cNvPr id="35" name="TextBox 34"/>
          <p:cNvSpPr txBox="1"/>
          <p:nvPr/>
        </p:nvSpPr>
        <p:spPr>
          <a:xfrm>
            <a:off x="8940378" y="3031169"/>
            <a:ext cx="2451095" cy="369332"/>
          </a:xfrm>
          <a:prstGeom prst="rect">
            <a:avLst/>
          </a:prstGeom>
          <a:noFill/>
        </p:spPr>
        <p:txBody>
          <a:bodyPr wrap="square" rtlCol="0" anchor="ctr" anchorCtr="0">
            <a:noAutofit/>
          </a:bodyPr>
          <a:lstStyle/>
          <a:p>
            <a:pPr algn="ctr">
              <a:buNone/>
            </a:pPr>
            <a:r>
              <a:rPr lang="zh-CN" altLang="en-US" sz="1333">
                <a:latin typeface="Arial"/>
              </a:rPr>
              <a:t>Large loss caused by post-incident repair</a:t>
            </a:r>
          </a:p>
        </p:txBody>
      </p:sp>
      <p:sp>
        <p:nvSpPr>
          <p:cNvPr id="36" name="TextBox 35"/>
          <p:cNvSpPr txBox="1"/>
          <p:nvPr/>
        </p:nvSpPr>
        <p:spPr>
          <a:xfrm>
            <a:off x="3501706" y="3056569"/>
            <a:ext cx="2543495" cy="369332"/>
          </a:xfrm>
          <a:prstGeom prst="rect">
            <a:avLst/>
          </a:prstGeom>
          <a:noFill/>
        </p:spPr>
        <p:txBody>
          <a:bodyPr wrap="square" rtlCol="0" anchor="ctr" anchorCtr="0">
            <a:noAutofit/>
          </a:bodyPr>
          <a:lstStyle/>
          <a:p>
            <a:pPr algn="ctr">
              <a:buNone/>
            </a:pPr>
            <a:r>
              <a:rPr lang="zh-CN" altLang="en-US" sz="1333" dirty="0">
                <a:latin typeface="Arial"/>
              </a:rPr>
              <a:t>Low efficiency of manual preventive maintenance inspection (PMI)</a:t>
            </a:r>
          </a:p>
        </p:txBody>
      </p:sp>
      <p:sp>
        <p:nvSpPr>
          <p:cNvPr id="37" name="TextBox 36"/>
          <p:cNvSpPr txBox="1"/>
          <p:nvPr/>
        </p:nvSpPr>
        <p:spPr>
          <a:xfrm>
            <a:off x="838201" y="3031169"/>
            <a:ext cx="2451095" cy="369332"/>
          </a:xfrm>
          <a:prstGeom prst="rect">
            <a:avLst/>
          </a:prstGeom>
          <a:noFill/>
        </p:spPr>
        <p:txBody>
          <a:bodyPr wrap="square" rtlCol="0" anchor="ctr" anchorCtr="0">
            <a:noAutofit/>
          </a:bodyPr>
          <a:lstStyle/>
          <a:p>
            <a:pPr algn="ctr">
              <a:buNone/>
            </a:pPr>
            <a:r>
              <a:rPr lang="zh-CN" altLang="en-US" sz="1333" dirty="0">
                <a:latin typeface="Arial"/>
              </a:rPr>
              <a:t>Inconvenient monitoring in remote regions</a:t>
            </a:r>
          </a:p>
        </p:txBody>
      </p:sp>
      <p:pic>
        <p:nvPicPr>
          <p:cNvPr id="12" name="Picture 4" descr="http://t2.gstatic.com/images?q=tbn:ANd9GcQOlMezicRASk2PmfQb4KieBpCZ7RJR4NnDPrR612v_KK1gwd7ETjGGMPW6TQ"/>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737124" y="3547966"/>
            <a:ext cx="1676400" cy="1676400"/>
          </a:xfrm>
          <a:prstGeom prst="rect">
            <a:avLst/>
          </a:prstGeom>
          <a:noFill/>
        </p:spPr>
      </p:pic>
      <p:sp>
        <p:nvSpPr>
          <p:cNvPr id="13" name="TextBox 12">
            <a:extLst>
              <a:ext uri="{FF2B5EF4-FFF2-40B4-BE49-F238E27FC236}">
                <a16:creationId xmlns:a16="http://schemas.microsoft.com/office/drawing/2014/main" id="{5C44B338-6B72-4B72-8414-0E5A824B4806}"/>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cSld>
  <p:clrMapOvr>
    <a:masterClrMapping/>
  </p:clrMapOvr>
  <p:transition advClick="0"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p:cNvSpPr>
            <a:spLocks/>
          </p:cNvSpPr>
          <p:nvPr/>
        </p:nvSpPr>
        <p:spPr bwMode="gray">
          <a:xfrm>
            <a:off x="2588077" y="407663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3" name="Freeform 7"/>
          <p:cNvSpPr>
            <a:spLocks/>
          </p:cNvSpPr>
          <p:nvPr/>
        </p:nvSpPr>
        <p:spPr bwMode="gray">
          <a:xfrm>
            <a:off x="1652511" y="407663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5" name="Freeform 9"/>
          <p:cNvSpPr>
            <a:spLocks/>
          </p:cNvSpPr>
          <p:nvPr/>
        </p:nvSpPr>
        <p:spPr bwMode="gray">
          <a:xfrm>
            <a:off x="2588077" y="3033547"/>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6" name="Freeform 10"/>
          <p:cNvSpPr>
            <a:spLocks/>
          </p:cNvSpPr>
          <p:nvPr/>
        </p:nvSpPr>
        <p:spPr bwMode="gray">
          <a:xfrm>
            <a:off x="1652511" y="3033547"/>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81B4B5"/>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7" name="Freeform 11"/>
          <p:cNvSpPr>
            <a:spLocks/>
          </p:cNvSpPr>
          <p:nvPr/>
        </p:nvSpPr>
        <p:spPr bwMode="gray">
          <a:xfrm>
            <a:off x="2588077" y="1979653"/>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28" name="Freeform 12"/>
          <p:cNvSpPr>
            <a:spLocks/>
          </p:cNvSpPr>
          <p:nvPr/>
        </p:nvSpPr>
        <p:spPr bwMode="gray">
          <a:xfrm>
            <a:off x="1652511" y="1979653"/>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42" name="Text Box 16"/>
          <p:cNvSpPr txBox="1">
            <a:spLocks noChangeArrowheads="1"/>
          </p:cNvSpPr>
          <p:nvPr/>
        </p:nvSpPr>
        <p:spPr bwMode="gray">
          <a:xfrm>
            <a:off x="1874985" y="2075250"/>
            <a:ext cx="59696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a:t>
            </a:r>
          </a:p>
        </p:txBody>
      </p:sp>
      <p:sp>
        <p:nvSpPr>
          <p:cNvPr id="46" name="Text Box 17"/>
          <p:cNvSpPr txBox="1">
            <a:spLocks noChangeArrowheads="1"/>
          </p:cNvSpPr>
          <p:nvPr/>
        </p:nvSpPr>
        <p:spPr bwMode="gray">
          <a:xfrm>
            <a:off x="1874985" y="3140677"/>
            <a:ext cx="585128"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a:t>
            </a:r>
          </a:p>
        </p:txBody>
      </p:sp>
      <p:sp>
        <p:nvSpPr>
          <p:cNvPr id="47" name="Text Box 18"/>
          <p:cNvSpPr txBox="1">
            <a:spLocks noChangeArrowheads="1"/>
          </p:cNvSpPr>
          <p:nvPr/>
        </p:nvSpPr>
        <p:spPr bwMode="gray">
          <a:xfrm>
            <a:off x="1811917" y="4175296"/>
            <a:ext cx="660036"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III</a:t>
            </a:r>
          </a:p>
        </p:txBody>
      </p:sp>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3" name="TextBox 2">
            <a:extLst>
              <a:ext uri="{FF2B5EF4-FFF2-40B4-BE49-F238E27FC236}">
                <a16:creationId xmlns:a16="http://schemas.microsoft.com/office/drawing/2014/main" id="{596F6C88-52FF-41F6-AFF5-A5FA5831C4FA}"/>
              </a:ext>
            </a:extLst>
          </p:cNvPr>
          <p:cNvSpPr txBox="1"/>
          <p:nvPr/>
        </p:nvSpPr>
        <p:spPr>
          <a:xfrm>
            <a:off x="501408" y="650651"/>
            <a:ext cx="2534855" cy="677108"/>
          </a:xfrm>
          <a:prstGeom prst="rect">
            <a:avLst/>
          </a:prstGeom>
          <a:noFill/>
        </p:spPr>
        <p:txBody>
          <a:bodyPr wrap="square" rtlCol="0">
            <a:spAutoFit/>
          </a:bodyPr>
          <a:lstStyle/>
          <a:p>
            <a:r>
              <a:rPr lang="en-US" sz="3800" b="1" dirty="0">
                <a:solidFill>
                  <a:srgbClr val="81B4B5"/>
                </a:solidFill>
                <a:latin typeface="Times New Roman" panose="02020603050405020304" pitchFamily="18" charset="0"/>
                <a:ea typeface="微软雅黑" pitchFamily="34" charset="-122"/>
                <a:cs typeface="Times New Roman" panose="02020603050405020304" pitchFamily="18" charset="0"/>
              </a:rPr>
              <a:t>Contents</a:t>
            </a:r>
          </a:p>
        </p:txBody>
      </p:sp>
      <p:sp>
        <p:nvSpPr>
          <p:cNvPr id="4" name="TextBox 3">
            <a:extLst>
              <a:ext uri="{FF2B5EF4-FFF2-40B4-BE49-F238E27FC236}">
                <a16:creationId xmlns:a16="http://schemas.microsoft.com/office/drawing/2014/main" id="{8D79232B-6E9C-420F-9465-35C5E5198CF5}"/>
              </a:ext>
            </a:extLst>
          </p:cNvPr>
          <p:cNvSpPr txBox="1"/>
          <p:nvPr/>
        </p:nvSpPr>
        <p:spPr>
          <a:xfrm>
            <a:off x="2699551" y="2050641"/>
            <a:ext cx="7728938" cy="523220"/>
          </a:xfrm>
          <a:prstGeom prst="rect">
            <a:avLst/>
          </a:prstGeom>
          <a:noFill/>
        </p:spPr>
        <p:txBody>
          <a:bodyPr wrap="square" rtlCol="0" anchor="ctr">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Challenges Facing Oil and Gas Pipeline Security</a:t>
            </a:r>
          </a:p>
        </p:txBody>
      </p:sp>
      <p:sp>
        <p:nvSpPr>
          <p:cNvPr id="20" name="TextBox 19">
            <a:extLst>
              <a:ext uri="{FF2B5EF4-FFF2-40B4-BE49-F238E27FC236}">
                <a16:creationId xmlns:a16="http://schemas.microsoft.com/office/drawing/2014/main" id="{B159FB9A-8C41-4733-BD8D-D0A5C754FCE0}"/>
              </a:ext>
            </a:extLst>
          </p:cNvPr>
          <p:cNvSpPr txBox="1"/>
          <p:nvPr/>
        </p:nvSpPr>
        <p:spPr>
          <a:xfrm>
            <a:off x="2778540" y="310334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Distributed Fiber-optic sensing system</a:t>
            </a:r>
          </a:p>
        </p:txBody>
      </p:sp>
      <p:sp>
        <p:nvSpPr>
          <p:cNvPr id="31" name="TextBox 30">
            <a:extLst>
              <a:ext uri="{FF2B5EF4-FFF2-40B4-BE49-F238E27FC236}">
                <a16:creationId xmlns:a16="http://schemas.microsoft.com/office/drawing/2014/main" id="{B5D261BB-9DAC-4F1A-A9DB-DE53EF577949}"/>
              </a:ext>
            </a:extLst>
          </p:cNvPr>
          <p:cNvSpPr txBox="1"/>
          <p:nvPr/>
        </p:nvSpPr>
        <p:spPr>
          <a:xfrm>
            <a:off x="2778539" y="4179019"/>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Power Supply Solution</a:t>
            </a:r>
          </a:p>
        </p:txBody>
      </p:sp>
      <p:sp>
        <p:nvSpPr>
          <p:cNvPr id="32" name="Freeform 6">
            <a:extLst>
              <a:ext uri="{FF2B5EF4-FFF2-40B4-BE49-F238E27FC236}">
                <a16:creationId xmlns:a16="http://schemas.microsoft.com/office/drawing/2014/main" id="{97DFD704-97A2-46CF-9DFE-91BB25B8B577}"/>
              </a:ext>
            </a:extLst>
          </p:cNvPr>
          <p:cNvSpPr>
            <a:spLocks/>
          </p:cNvSpPr>
          <p:nvPr/>
        </p:nvSpPr>
        <p:spPr bwMode="gray">
          <a:xfrm>
            <a:off x="2583427" y="5119719"/>
            <a:ext cx="7728938" cy="75776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a:latin typeface="Arial" pitchFamily="34" charset="0"/>
              <a:cs typeface="Arial" pitchFamily="34" charset="0"/>
            </a:endParaRPr>
          </a:p>
        </p:txBody>
      </p:sp>
      <p:sp>
        <p:nvSpPr>
          <p:cNvPr id="33" name="Freeform 7">
            <a:extLst>
              <a:ext uri="{FF2B5EF4-FFF2-40B4-BE49-F238E27FC236}">
                <a16:creationId xmlns:a16="http://schemas.microsoft.com/office/drawing/2014/main" id="{5BA268EE-1EB9-4B9E-B752-B635A76F71D1}"/>
              </a:ext>
            </a:extLst>
          </p:cNvPr>
          <p:cNvSpPr>
            <a:spLocks/>
          </p:cNvSpPr>
          <p:nvPr/>
        </p:nvSpPr>
        <p:spPr bwMode="gray">
          <a:xfrm>
            <a:off x="1647861" y="5119719"/>
            <a:ext cx="824092" cy="75776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anchor="ctr"/>
          <a:lstStyle/>
          <a:p>
            <a:pPr>
              <a:defRPr/>
            </a:pPr>
            <a:endParaRPr lang="zh-CN" altLang="en-US" sz="2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E01B0F3F-D170-427A-AB6B-554381B4CE0E}"/>
              </a:ext>
            </a:extLst>
          </p:cNvPr>
          <p:cNvSpPr txBox="1"/>
          <p:nvPr/>
        </p:nvSpPr>
        <p:spPr>
          <a:xfrm>
            <a:off x="2737794" y="5236992"/>
            <a:ext cx="6459581"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ea typeface="微软雅黑" pitchFamily="34" charset="-122"/>
                <a:cs typeface="Times New Roman" panose="02020603050405020304" pitchFamily="18" charset="0"/>
              </a:rPr>
              <a:t>Flying Camera and Onsite Camera</a:t>
            </a:r>
          </a:p>
        </p:txBody>
      </p:sp>
      <p:sp>
        <p:nvSpPr>
          <p:cNvPr id="35" name="Text Box 18">
            <a:extLst>
              <a:ext uri="{FF2B5EF4-FFF2-40B4-BE49-F238E27FC236}">
                <a16:creationId xmlns:a16="http://schemas.microsoft.com/office/drawing/2014/main" id="{16EA5DF0-67CD-45A2-A100-02DA4798DA6C}"/>
              </a:ext>
            </a:extLst>
          </p:cNvPr>
          <p:cNvSpPr txBox="1">
            <a:spLocks noChangeArrowheads="1"/>
          </p:cNvSpPr>
          <p:nvPr/>
        </p:nvSpPr>
        <p:spPr bwMode="gray">
          <a:xfrm>
            <a:off x="1836410" y="5236992"/>
            <a:ext cx="691280" cy="523220"/>
          </a:xfrm>
          <a:prstGeom prst="rect">
            <a:avLst/>
          </a:prstGeom>
          <a:noFill/>
          <a:ln w="9525">
            <a:noFill/>
            <a:miter lim="800000"/>
            <a:headEnd/>
            <a:tailEnd/>
          </a:ln>
          <a:effectLst>
            <a:outerShdw dist="28398" dir="1593903" algn="ctr" rotWithShape="0">
              <a:srgbClr val="333333">
                <a:alpha val="50000"/>
              </a:srgbClr>
            </a:outerShdw>
          </a:effectLst>
        </p:spPr>
        <p:txBody>
          <a:bodyPr wrap="square">
            <a:spAutoFit/>
          </a:bodyPr>
          <a:lstStyle/>
          <a:p>
            <a:pPr algn="ctr">
              <a:spcBef>
                <a:spcPts val="2880"/>
              </a:spcBef>
            </a:pPr>
            <a:r>
              <a:rPr lang="en-US" altLang="zh-CN" sz="2800" b="1" dirty="0">
                <a:solidFill>
                  <a:srgbClr val="FFFFFF"/>
                </a:solidFill>
                <a:latin typeface="Times New Roman" panose="02020603050405020304" pitchFamily="18" charset="0"/>
                <a:ea typeface="宋体"/>
                <a:cs typeface="Times New Roman" panose="02020603050405020304" pitchFamily="18" charset="0"/>
              </a:rPr>
              <a:t>IV</a:t>
            </a:r>
          </a:p>
        </p:txBody>
      </p:sp>
      <p:sp>
        <p:nvSpPr>
          <p:cNvPr id="24" name="TextBox 23">
            <a:extLst>
              <a:ext uri="{FF2B5EF4-FFF2-40B4-BE49-F238E27FC236}">
                <a16:creationId xmlns:a16="http://schemas.microsoft.com/office/drawing/2014/main" id="{8B1DC0BB-E44E-4C42-8642-F591EB56BFE5}"/>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089979265"/>
      </p:ext>
    </p:extLst>
  </p:cSld>
  <p:clrMapOvr>
    <a:masterClrMapping/>
  </p:clrMapOvr>
  <p:transition advClick="0"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2">
            <a:extLst>
              <a:ext uri="{FF2B5EF4-FFF2-40B4-BE49-F238E27FC236}">
                <a16:creationId xmlns:a16="http://schemas.microsoft.com/office/drawing/2014/main" id="{28A5EAF2-D176-4C35-8B8A-3F8154A2A678}"/>
              </a:ext>
            </a:extLst>
          </p:cNvPr>
          <p:cNvSpPr txBox="1">
            <a:spLocks noChangeArrowheads="1"/>
          </p:cNvSpPr>
          <p:nvPr/>
        </p:nvSpPr>
        <p:spPr bwMode="auto">
          <a:xfrm>
            <a:off x="0" y="-80657"/>
            <a:ext cx="1219199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Working Principle ----- Distributed Fiber-optic sensing system</a:t>
            </a:r>
          </a:p>
        </p:txBody>
      </p:sp>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grpSp>
        <p:nvGrpSpPr>
          <p:cNvPr id="13" name="Group 12">
            <a:extLst>
              <a:ext uri="{FF2B5EF4-FFF2-40B4-BE49-F238E27FC236}">
                <a16:creationId xmlns:a16="http://schemas.microsoft.com/office/drawing/2014/main" id="{93B5E44C-7BB8-472F-8A18-4D2449618016}"/>
              </a:ext>
            </a:extLst>
          </p:cNvPr>
          <p:cNvGrpSpPr/>
          <p:nvPr/>
        </p:nvGrpSpPr>
        <p:grpSpPr>
          <a:xfrm>
            <a:off x="353325" y="506718"/>
            <a:ext cx="8387136" cy="6042510"/>
            <a:chOff x="353325" y="506718"/>
            <a:chExt cx="8387136" cy="6042510"/>
          </a:xfrm>
        </p:grpSpPr>
        <p:pic>
          <p:nvPicPr>
            <p:cNvPr id="8" name="图片 1">
              <a:extLst>
                <a:ext uri="{FF2B5EF4-FFF2-40B4-BE49-F238E27FC236}">
                  <a16:creationId xmlns:a16="http://schemas.microsoft.com/office/drawing/2014/main" id="{C8AAD1EB-C2FA-420B-B235-E8BD694FC5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325" y="506718"/>
              <a:ext cx="8229600" cy="604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68CFD3A-8970-457A-911A-A5B8775F51A6}"/>
                </a:ext>
              </a:extLst>
            </p:cNvPr>
            <p:cNvSpPr txBox="1"/>
            <p:nvPr/>
          </p:nvSpPr>
          <p:spPr>
            <a:xfrm>
              <a:off x="416418" y="1944710"/>
              <a:ext cx="1097693" cy="707886"/>
            </a:xfrm>
            <a:prstGeom prst="rect">
              <a:avLst/>
            </a:prstGeom>
            <a:noFill/>
          </p:spPr>
          <p:txBody>
            <a:bodyPr wrap="square" rtlCol="0">
              <a:spAutoFit/>
            </a:bodyPr>
            <a:lstStyle/>
            <a:p>
              <a:r>
                <a:rPr lang="en-US" sz="2000" b="1" dirty="0">
                  <a:solidFill>
                    <a:srgbClr val="0000FF"/>
                  </a:solidFill>
                  <a:latin typeface="Times New Roman" panose="02020603050405020304" pitchFamily="18" charset="0"/>
                  <a:ea typeface="微软雅黑" pitchFamily="34" charset="-122"/>
                  <a:cs typeface="Times New Roman" panose="02020603050405020304" pitchFamily="18" charset="0"/>
                </a:rPr>
                <a:t>BOTDA</a:t>
              </a:r>
            </a:p>
            <a:p>
              <a:r>
                <a:rPr lang="en-US" sz="2000" b="1" dirty="0">
                  <a:solidFill>
                    <a:srgbClr val="00B050"/>
                  </a:solidFill>
                  <a:latin typeface="Times New Roman" panose="02020603050405020304" pitchFamily="18" charset="0"/>
                  <a:ea typeface="微软雅黑" pitchFamily="34" charset="-122"/>
                  <a:cs typeface="Times New Roman" panose="02020603050405020304" pitchFamily="18" charset="0"/>
                </a:rPr>
                <a:t>DAS</a:t>
              </a:r>
            </a:p>
          </p:txBody>
        </p:sp>
        <p:sp>
          <p:nvSpPr>
            <p:cNvPr id="11" name="TextBox 10">
              <a:extLst>
                <a:ext uri="{FF2B5EF4-FFF2-40B4-BE49-F238E27FC236}">
                  <a16:creationId xmlns:a16="http://schemas.microsoft.com/office/drawing/2014/main" id="{17EAC8D4-4154-42C0-8B8B-A96419851AE2}"/>
                </a:ext>
              </a:extLst>
            </p:cNvPr>
            <p:cNvSpPr txBox="1"/>
            <p:nvPr/>
          </p:nvSpPr>
          <p:spPr>
            <a:xfrm>
              <a:off x="3533106" y="3070999"/>
              <a:ext cx="1652788" cy="707886"/>
            </a:xfrm>
            <a:prstGeom prst="rect">
              <a:avLst/>
            </a:prstGeom>
            <a:solidFill>
              <a:schemeClr val="bg1"/>
            </a:solidFill>
          </p:spPr>
          <p:txBody>
            <a:bodyPr wrap="square" rtlCol="0">
              <a:spAutoFit/>
            </a:bodyPr>
            <a:lstStyle/>
            <a:p>
              <a:r>
                <a:rPr lang="en-US" sz="2000" b="1" dirty="0">
                  <a:solidFill>
                    <a:srgbClr val="0000FF"/>
                  </a:solidFill>
                  <a:latin typeface="Times New Roman" panose="02020603050405020304" pitchFamily="18" charset="0"/>
                  <a:ea typeface="微软雅黑" pitchFamily="34" charset="-122"/>
                  <a:cs typeface="Times New Roman" panose="02020603050405020304" pitchFamily="18" charset="0"/>
                </a:rPr>
                <a:t>Stress-Optic </a:t>
              </a:r>
            </a:p>
            <a:p>
              <a:r>
                <a:rPr lang="en-US" sz="2000" b="1" dirty="0">
                  <a:solidFill>
                    <a:srgbClr val="0000FF"/>
                  </a:solidFill>
                  <a:latin typeface="Times New Roman" panose="02020603050405020304" pitchFamily="18" charset="0"/>
                  <a:ea typeface="微软雅黑" pitchFamily="34" charset="-122"/>
                  <a:cs typeface="Times New Roman" panose="02020603050405020304" pitchFamily="18" charset="0"/>
                </a:rPr>
                <a:t>Effect</a:t>
              </a:r>
            </a:p>
          </p:txBody>
        </p:sp>
        <p:sp>
          <p:nvSpPr>
            <p:cNvPr id="12" name="TextBox 11">
              <a:extLst>
                <a:ext uri="{FF2B5EF4-FFF2-40B4-BE49-F238E27FC236}">
                  <a16:creationId xmlns:a16="http://schemas.microsoft.com/office/drawing/2014/main" id="{0A828A3A-1BA6-44B5-8A13-AD34910C1C30}"/>
                </a:ext>
              </a:extLst>
            </p:cNvPr>
            <p:cNvSpPr txBox="1"/>
            <p:nvPr/>
          </p:nvSpPr>
          <p:spPr>
            <a:xfrm>
              <a:off x="1897488" y="5820724"/>
              <a:ext cx="1888899" cy="400110"/>
            </a:xfrm>
            <a:prstGeom prst="rect">
              <a:avLst/>
            </a:prstGeom>
            <a:solidFill>
              <a:schemeClr val="bg1"/>
            </a:solidFill>
          </p:spPr>
          <p:txBody>
            <a:bodyPr wrap="square" rtlCol="0">
              <a:spAutoFit/>
            </a:bodyPr>
            <a:lstStyle/>
            <a:p>
              <a:r>
                <a:rPr lang="en-US" sz="2000" b="1" dirty="0">
                  <a:solidFill>
                    <a:srgbClr val="C00000"/>
                  </a:solidFill>
                  <a:latin typeface="Times New Roman" panose="02020603050405020304" pitchFamily="18" charset="0"/>
                  <a:ea typeface="微软雅黑" pitchFamily="34" charset="-122"/>
                  <a:cs typeface="Times New Roman" panose="02020603050405020304" pitchFamily="18" charset="0"/>
                </a:rPr>
                <a:t>Thermal Effect</a:t>
              </a:r>
            </a:p>
          </p:txBody>
        </p:sp>
        <p:sp>
          <p:nvSpPr>
            <p:cNvPr id="14" name="TextBox 13">
              <a:extLst>
                <a:ext uri="{FF2B5EF4-FFF2-40B4-BE49-F238E27FC236}">
                  <a16:creationId xmlns:a16="http://schemas.microsoft.com/office/drawing/2014/main" id="{5690BACE-49A6-4B7A-A886-7FA2E18B2730}"/>
                </a:ext>
              </a:extLst>
            </p:cNvPr>
            <p:cNvSpPr txBox="1"/>
            <p:nvPr/>
          </p:nvSpPr>
          <p:spPr>
            <a:xfrm>
              <a:off x="6456609" y="3227709"/>
              <a:ext cx="2223751" cy="307777"/>
            </a:xfrm>
            <a:prstGeom prst="rect">
              <a:avLst/>
            </a:prstGeom>
            <a:solidFill>
              <a:schemeClr val="bg1"/>
            </a:solidFill>
          </p:spPr>
          <p:txBody>
            <a:bodyPr wrap="square" rtlCol="0">
              <a:spAutoFit/>
            </a:bodyPr>
            <a:lstStyle/>
            <a:p>
              <a:r>
                <a:rPr lang="en-US" sz="1400" b="1" dirty="0">
                  <a:solidFill>
                    <a:srgbClr val="0000FF"/>
                  </a:solidFill>
                  <a:latin typeface="Times New Roman" panose="02020603050405020304" pitchFamily="18" charset="0"/>
                  <a:ea typeface="微软雅黑" pitchFamily="34" charset="-122"/>
                  <a:cs typeface="Times New Roman" panose="02020603050405020304" pitchFamily="18" charset="0"/>
                </a:rPr>
                <a:t>Brillouin scattering signal</a:t>
              </a:r>
            </a:p>
          </p:txBody>
        </p:sp>
        <p:sp>
          <p:nvSpPr>
            <p:cNvPr id="15" name="TextBox 14">
              <a:extLst>
                <a:ext uri="{FF2B5EF4-FFF2-40B4-BE49-F238E27FC236}">
                  <a16:creationId xmlns:a16="http://schemas.microsoft.com/office/drawing/2014/main" id="{DA5BBE56-7F7C-486E-B3E5-4F8DB94CAB22}"/>
                </a:ext>
              </a:extLst>
            </p:cNvPr>
            <p:cNvSpPr txBox="1"/>
            <p:nvPr/>
          </p:nvSpPr>
          <p:spPr>
            <a:xfrm>
              <a:off x="6516710" y="3685098"/>
              <a:ext cx="2223751" cy="523220"/>
            </a:xfrm>
            <a:prstGeom prst="rect">
              <a:avLst/>
            </a:prstGeom>
            <a:solidFill>
              <a:schemeClr val="bg1"/>
            </a:solidFill>
          </p:spPr>
          <p:txBody>
            <a:bodyPr wrap="square" rtlCol="0">
              <a:spAutoFit/>
            </a:bodyPr>
            <a:lstStyle/>
            <a:p>
              <a:r>
                <a:rPr lang="en-US" sz="1400" b="1" dirty="0">
                  <a:solidFill>
                    <a:srgbClr val="0000FF"/>
                  </a:solidFill>
                  <a:latin typeface="Times New Roman" panose="02020603050405020304" pitchFamily="18" charset="0"/>
                  <a:ea typeface="微软雅黑" pitchFamily="34" charset="-122"/>
                  <a:cs typeface="Times New Roman" panose="02020603050405020304" pitchFamily="18" charset="0"/>
                </a:rPr>
                <a:t>Brillouin scattering signal under external action</a:t>
              </a:r>
            </a:p>
          </p:txBody>
        </p:sp>
        <p:sp>
          <p:nvSpPr>
            <p:cNvPr id="19" name="TextBox 18">
              <a:extLst>
                <a:ext uri="{FF2B5EF4-FFF2-40B4-BE49-F238E27FC236}">
                  <a16:creationId xmlns:a16="http://schemas.microsoft.com/office/drawing/2014/main" id="{B0C2CEFA-650A-48B2-A408-69B5EBE4D5DC}"/>
                </a:ext>
              </a:extLst>
            </p:cNvPr>
            <p:cNvSpPr txBox="1"/>
            <p:nvPr/>
          </p:nvSpPr>
          <p:spPr>
            <a:xfrm>
              <a:off x="6516710" y="4290405"/>
              <a:ext cx="1322231" cy="307777"/>
            </a:xfrm>
            <a:prstGeom prst="rect">
              <a:avLst/>
            </a:prstGeom>
            <a:solidFill>
              <a:schemeClr val="bg1"/>
            </a:solidFill>
          </p:spPr>
          <p:txBody>
            <a:bodyPr wrap="square" rtlCol="0">
              <a:spAutoFit/>
            </a:bodyPr>
            <a:lstStyle/>
            <a:p>
              <a:r>
                <a:rPr lang="en-US" sz="1400" b="1" dirty="0">
                  <a:solidFill>
                    <a:srgbClr val="0000FF"/>
                  </a:solidFill>
                  <a:latin typeface="Times New Roman" panose="02020603050405020304" pitchFamily="18" charset="0"/>
                  <a:ea typeface="微软雅黑" pitchFamily="34" charset="-122"/>
                  <a:cs typeface="Times New Roman" panose="02020603050405020304" pitchFamily="18" charset="0"/>
                </a:rPr>
                <a:t>Probe pulse</a:t>
              </a:r>
            </a:p>
          </p:txBody>
        </p:sp>
        <p:sp>
          <p:nvSpPr>
            <p:cNvPr id="20" name="TextBox 19">
              <a:extLst>
                <a:ext uri="{FF2B5EF4-FFF2-40B4-BE49-F238E27FC236}">
                  <a16:creationId xmlns:a16="http://schemas.microsoft.com/office/drawing/2014/main" id="{4BFDE5C8-5B6C-401F-A950-51D1C56CE00D}"/>
                </a:ext>
              </a:extLst>
            </p:cNvPr>
            <p:cNvSpPr txBox="1"/>
            <p:nvPr/>
          </p:nvSpPr>
          <p:spPr>
            <a:xfrm>
              <a:off x="2654350" y="4505401"/>
              <a:ext cx="1097693"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ea typeface="微软雅黑" pitchFamily="34" charset="-122"/>
                  <a:cs typeface="Times New Roman" panose="02020603050405020304" pitchFamily="18" charset="0"/>
                </a:rPr>
                <a:t>30km</a:t>
              </a:r>
            </a:p>
          </p:txBody>
        </p:sp>
        <p:sp>
          <p:nvSpPr>
            <p:cNvPr id="39" name="TextBox 38">
              <a:extLst>
                <a:ext uri="{FF2B5EF4-FFF2-40B4-BE49-F238E27FC236}">
                  <a16:creationId xmlns:a16="http://schemas.microsoft.com/office/drawing/2014/main" id="{0273479E-8DFB-442F-95E3-6B6B234DCC9B}"/>
                </a:ext>
              </a:extLst>
            </p:cNvPr>
            <p:cNvSpPr txBox="1"/>
            <p:nvPr/>
          </p:nvSpPr>
          <p:spPr>
            <a:xfrm>
              <a:off x="5939576" y="6134128"/>
              <a:ext cx="1252787" cy="400110"/>
            </a:xfrm>
            <a:prstGeom prst="rect">
              <a:avLst/>
            </a:prstGeom>
            <a:noFill/>
          </p:spPr>
          <p:txBody>
            <a:bodyPr wrap="square" rtlCol="0">
              <a:spAutoFit/>
            </a:bodyPr>
            <a:lstStyle/>
            <a:p>
              <a:r>
                <a:rPr lang="en-US" altLang="zh-CN" sz="2000" b="1" dirty="0">
                  <a:solidFill>
                    <a:srgbClr val="00B050"/>
                  </a:solidFill>
                  <a:latin typeface="Times New Roman" panose="02020603050405020304" pitchFamily="18" charset="0"/>
                  <a:ea typeface="微软雅黑" pitchFamily="34" charset="-122"/>
                  <a:cs typeface="Times New Roman" panose="02020603050405020304" pitchFamily="18" charset="0"/>
                </a:rPr>
                <a:t>Vibration</a:t>
              </a:r>
              <a:endParaRPr lang="en-US" sz="2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sp>
        <p:nvSpPr>
          <p:cNvPr id="22" name="TextBox 21">
            <a:extLst>
              <a:ext uri="{FF2B5EF4-FFF2-40B4-BE49-F238E27FC236}">
                <a16:creationId xmlns:a16="http://schemas.microsoft.com/office/drawing/2014/main" id="{DBA5C2FE-28C1-40AA-B56A-DB1AE817F3FB}"/>
              </a:ext>
            </a:extLst>
          </p:cNvPr>
          <p:cNvSpPr txBox="1"/>
          <p:nvPr/>
        </p:nvSpPr>
        <p:spPr>
          <a:xfrm>
            <a:off x="8319262" y="5574503"/>
            <a:ext cx="3778293" cy="646331"/>
          </a:xfrm>
          <a:prstGeom prst="rect">
            <a:avLst/>
          </a:prstGeom>
          <a:noFill/>
        </p:spPr>
        <p:txBody>
          <a:bodyPr wrap="square">
            <a:spAutoFit/>
          </a:bodyPr>
          <a:lstStyle/>
          <a:p>
            <a:r>
              <a:rPr lang="en-US" sz="1200" b="0" i="0" dirty="0">
                <a:solidFill>
                  <a:srgbClr val="444444"/>
                </a:solidFill>
                <a:effectLst/>
                <a:latin typeface="Times New Roman" panose="02020603050405020304" pitchFamily="18" charset="0"/>
                <a:cs typeface="Times New Roman" panose="02020603050405020304" pitchFamily="18" charset="0"/>
              </a:rPr>
              <a:t>Brillouin Optical Time Domain Reflectometer – </a:t>
            </a:r>
            <a:r>
              <a:rPr lang="en-US" sz="1200" b="1" i="0" dirty="0">
                <a:solidFill>
                  <a:srgbClr val="444444"/>
                </a:solidFill>
                <a:effectLst/>
                <a:latin typeface="Times New Roman" panose="02020603050405020304" pitchFamily="18" charset="0"/>
                <a:cs typeface="Times New Roman" panose="02020603050405020304" pitchFamily="18" charset="0"/>
              </a:rPr>
              <a:t>BOTDR</a:t>
            </a:r>
          </a:p>
          <a:p>
            <a:r>
              <a:rPr lang="en-US" sz="1200" dirty="0">
                <a:latin typeface="Times New Roman" panose="02020603050405020304" pitchFamily="18" charset="0"/>
                <a:cs typeface="Times New Roman" panose="02020603050405020304" pitchFamily="18" charset="0"/>
              </a:rPr>
              <a:t>Brillouin Optical Time Domain Analysis – </a:t>
            </a:r>
            <a:r>
              <a:rPr lang="en-US" sz="1200" b="1" dirty="0">
                <a:latin typeface="Times New Roman" panose="02020603050405020304" pitchFamily="18" charset="0"/>
                <a:cs typeface="Times New Roman" panose="02020603050405020304" pitchFamily="18" charset="0"/>
              </a:rPr>
              <a:t>BOTDA</a:t>
            </a:r>
          </a:p>
          <a:p>
            <a:r>
              <a:rPr lang="en-US" sz="1200" dirty="0">
                <a:latin typeface="Times New Roman" panose="02020603050405020304" pitchFamily="18" charset="0"/>
                <a:cs typeface="Times New Roman" panose="02020603050405020304" pitchFamily="18" charset="0"/>
              </a:rPr>
              <a:t>Distributed Acoustic Sensing – </a:t>
            </a:r>
            <a:r>
              <a:rPr lang="en-US" sz="1200" b="1" dirty="0">
                <a:latin typeface="Times New Roman" panose="02020603050405020304" pitchFamily="18" charset="0"/>
                <a:cs typeface="Times New Roman" panose="02020603050405020304" pitchFamily="18" charset="0"/>
              </a:rPr>
              <a:t>DAS</a:t>
            </a:r>
          </a:p>
        </p:txBody>
      </p:sp>
      <p:pic>
        <p:nvPicPr>
          <p:cNvPr id="23" name="Picture 22">
            <a:extLst>
              <a:ext uri="{FF2B5EF4-FFF2-40B4-BE49-F238E27FC236}">
                <a16:creationId xmlns:a16="http://schemas.microsoft.com/office/drawing/2014/main" id="{B7258011-BF3C-4547-ACCB-3F58A70C18D0}"/>
              </a:ext>
            </a:extLst>
          </p:cNvPr>
          <p:cNvPicPr>
            <a:picLocks noChangeAspect="1"/>
          </p:cNvPicPr>
          <p:nvPr/>
        </p:nvPicPr>
        <p:blipFill rotWithShape="1">
          <a:blip r:embed="rId5"/>
          <a:srcRect l="2570"/>
          <a:stretch/>
        </p:blipFill>
        <p:spPr>
          <a:xfrm>
            <a:off x="7568484" y="509775"/>
            <a:ext cx="4572000" cy="104236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96F6C88-52FF-41F6-AFF5-A5FA5831C4FA}"/>
              </a:ext>
            </a:extLst>
          </p:cNvPr>
          <p:cNvSpPr txBox="1"/>
          <p:nvPr/>
        </p:nvSpPr>
        <p:spPr>
          <a:xfrm>
            <a:off x="3533106" y="515786"/>
            <a:ext cx="6289184" cy="461665"/>
          </a:xfrm>
          <a:prstGeom prst="rect">
            <a:avLst/>
          </a:prstGeom>
          <a:noFill/>
        </p:spPr>
        <p:txBody>
          <a:bodyPr wrap="square" rtlCol="0">
            <a:spAutoFit/>
          </a:bodyPr>
          <a:lstStyle/>
          <a:p>
            <a:r>
              <a:rPr lang="en-US" altLang="zh-CN" sz="2400" dirty="0">
                <a:latin typeface="Times New Roman" panose="02020603050405020304" pitchFamily="18" charset="0"/>
                <a:ea typeface="微软雅黑" pitchFamily="34" charset="-122"/>
                <a:cs typeface="Times New Roman" panose="02020603050405020304" pitchFamily="18" charset="0"/>
              </a:rPr>
              <a:t>Products &amp; Solutions are based on the Patent.</a:t>
            </a:r>
            <a:endParaRPr lang="en-US" sz="2400" dirty="0">
              <a:latin typeface="Times New Roman" panose="02020603050405020304" pitchFamily="18" charset="0"/>
              <a:ea typeface="微软雅黑" pitchFamily="34" charset="-122"/>
              <a:cs typeface="Times New Roman" panose="02020603050405020304" pitchFamily="18" charset="0"/>
            </a:endParaRPr>
          </a:p>
        </p:txBody>
      </p:sp>
      <p:sp>
        <p:nvSpPr>
          <p:cNvPr id="25" name="TextBox 24">
            <a:extLst>
              <a:ext uri="{FF2B5EF4-FFF2-40B4-BE49-F238E27FC236}">
                <a16:creationId xmlns:a16="http://schemas.microsoft.com/office/drawing/2014/main" id="{A1F58F31-9330-4E7F-BC28-F62EA29C33AA}"/>
              </a:ext>
            </a:extLst>
          </p:cNvPr>
          <p:cNvSpPr txBox="1"/>
          <p:nvPr/>
        </p:nvSpPr>
        <p:spPr>
          <a:xfrm>
            <a:off x="8319262" y="4197263"/>
            <a:ext cx="3883826" cy="1156086"/>
          </a:xfrm>
          <a:prstGeom prst="rect">
            <a:avLst/>
          </a:prstGeom>
          <a:noFill/>
        </p:spPr>
        <p:txBody>
          <a:bodyPr wrap="square">
            <a:spAutoFit/>
          </a:bodyPr>
          <a:lstStyle/>
          <a:p>
            <a:pPr>
              <a:lnSpc>
                <a:spcPct val="150000"/>
              </a:lnSpc>
            </a:pPr>
            <a:r>
              <a:rPr lang="en-US" sz="1600" b="0" i="0" dirty="0">
                <a:solidFill>
                  <a:srgbClr val="444444"/>
                </a:solidFill>
                <a:effectLst/>
                <a:latin typeface="Times New Roman" panose="02020603050405020304" pitchFamily="18" charset="0"/>
                <a:cs typeface="Times New Roman" panose="02020603050405020304" pitchFamily="18" charset="0"/>
              </a:rPr>
              <a:t>If Deformation Inspection of pipeline will be performed, the optical fiber should be fixed on pipeline in order to sense the change.</a:t>
            </a:r>
            <a:endParaRPr lang="en-US" sz="1600" b="1" dirty="0">
              <a:latin typeface="Times New Roman" panose="02020603050405020304" pitchFamily="18" charset="0"/>
              <a:cs typeface="Times New Roman" panose="02020603050405020304" pitchFamily="18" charset="0"/>
            </a:endParaRPr>
          </a:p>
        </p:txBody>
      </p:sp>
      <p:pic>
        <p:nvPicPr>
          <p:cNvPr id="26" name="Picture 9">
            <a:extLst>
              <a:ext uri="{FF2B5EF4-FFF2-40B4-BE49-F238E27FC236}">
                <a16:creationId xmlns:a16="http://schemas.microsoft.com/office/drawing/2014/main" id="{C29792F6-0770-4AAD-83E5-09F52834CF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4461" y="1872903"/>
            <a:ext cx="2716212"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3">
            <a:extLst>
              <a:ext uri="{FF2B5EF4-FFF2-40B4-BE49-F238E27FC236}">
                <a16:creationId xmlns:a16="http://schemas.microsoft.com/office/drawing/2014/main" id="{B997F0C9-4AF7-4D9E-975C-3B75397BABA1}"/>
              </a:ext>
            </a:extLst>
          </p:cNvPr>
          <p:cNvSpPr/>
          <p:nvPr/>
        </p:nvSpPr>
        <p:spPr>
          <a:xfrm>
            <a:off x="8897394" y="1621722"/>
            <a:ext cx="2518997" cy="338554"/>
          </a:xfrm>
          <a:prstGeom prst="rect">
            <a:avLst/>
          </a:prstGeom>
        </p:spPr>
        <p:txBody>
          <a:bodyPr wrap="square">
            <a:spAutoFit/>
          </a:bodyPr>
          <a:lstStyle/>
          <a:p>
            <a:r>
              <a:rPr lang="zh-CN" altLang="en-US" sz="1600" dirty="0">
                <a:latin typeface="Times New Roman" panose="02020603050405020304" pitchFamily="18" charset="0"/>
                <a:cs typeface="Times New Roman" panose="02020603050405020304" pitchFamily="18" charset="0"/>
              </a:rPr>
              <a:t>Brillouin Scattered signal</a:t>
            </a:r>
          </a:p>
        </p:txBody>
      </p:sp>
      <p:sp>
        <p:nvSpPr>
          <p:cNvPr id="21" name="TextBox 20">
            <a:extLst>
              <a:ext uri="{FF2B5EF4-FFF2-40B4-BE49-F238E27FC236}">
                <a16:creationId xmlns:a16="http://schemas.microsoft.com/office/drawing/2014/main" id="{E93CC306-AA57-4CCB-8488-A9DC4A40EA46}"/>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grpSp>
        <p:nvGrpSpPr>
          <p:cNvPr id="24" name="组合 65">
            <a:extLst>
              <a:ext uri="{FF2B5EF4-FFF2-40B4-BE49-F238E27FC236}">
                <a16:creationId xmlns:a16="http://schemas.microsoft.com/office/drawing/2014/main" id="{E4F1FDD6-BC65-4AC1-8002-5AD267C3B838}"/>
              </a:ext>
            </a:extLst>
          </p:cNvPr>
          <p:cNvGrpSpPr/>
          <p:nvPr/>
        </p:nvGrpSpPr>
        <p:grpSpPr>
          <a:xfrm rot="20258248">
            <a:off x="5538356" y="5887940"/>
            <a:ext cx="375073" cy="392110"/>
            <a:chOff x="5842000" y="3525520"/>
            <a:chExt cx="375073" cy="392110"/>
          </a:xfrm>
          <a:noFill/>
        </p:grpSpPr>
        <p:cxnSp>
          <p:nvCxnSpPr>
            <p:cNvPr id="28" name="直接连接符 72">
              <a:extLst>
                <a:ext uri="{FF2B5EF4-FFF2-40B4-BE49-F238E27FC236}">
                  <a16:creationId xmlns:a16="http://schemas.microsoft.com/office/drawing/2014/main" id="{E743EA1B-2B42-4BFC-9E7F-C9580E54D2D4}"/>
                </a:ext>
              </a:extLst>
            </p:cNvPr>
            <p:cNvCxnSpPr/>
            <p:nvPr/>
          </p:nvCxnSpPr>
          <p:spPr>
            <a:xfrm>
              <a:off x="5842000" y="352552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直接连接符 73">
              <a:extLst>
                <a:ext uri="{FF2B5EF4-FFF2-40B4-BE49-F238E27FC236}">
                  <a16:creationId xmlns:a16="http://schemas.microsoft.com/office/drawing/2014/main" id="{55B1A747-EE24-4E7B-926B-9DB53056D2C9}"/>
                </a:ext>
              </a:extLst>
            </p:cNvPr>
            <p:cNvCxnSpPr/>
            <p:nvPr/>
          </p:nvCxnSpPr>
          <p:spPr>
            <a:xfrm>
              <a:off x="6006703" y="365453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接连接符 74">
              <a:extLst>
                <a:ext uri="{FF2B5EF4-FFF2-40B4-BE49-F238E27FC236}">
                  <a16:creationId xmlns:a16="http://schemas.microsoft.com/office/drawing/2014/main" id="{4B39BCC9-BC8C-4FEF-9855-EBCB77A0318A}"/>
                </a:ext>
              </a:extLst>
            </p:cNvPr>
            <p:cNvCxnSpPr/>
            <p:nvPr/>
          </p:nvCxnSpPr>
          <p:spPr>
            <a:xfrm>
              <a:off x="5887720" y="3659610"/>
              <a:ext cx="11898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直接连接符 75">
              <a:extLst>
                <a:ext uri="{FF2B5EF4-FFF2-40B4-BE49-F238E27FC236}">
                  <a16:creationId xmlns:a16="http://schemas.microsoft.com/office/drawing/2014/main" id="{F8907766-E93E-41C1-9C88-C6CE42C8E33D}"/>
                </a:ext>
              </a:extLst>
            </p:cNvPr>
            <p:cNvCxnSpPr/>
            <p:nvPr/>
          </p:nvCxnSpPr>
          <p:spPr>
            <a:xfrm>
              <a:off x="6052423" y="3788620"/>
              <a:ext cx="11898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直接连接符 76">
              <a:extLst>
                <a:ext uri="{FF2B5EF4-FFF2-40B4-BE49-F238E27FC236}">
                  <a16:creationId xmlns:a16="http://schemas.microsoft.com/office/drawing/2014/main" id="{0CB1B91C-5A68-497C-85AF-E447186AF417}"/>
                </a:ext>
              </a:extLst>
            </p:cNvPr>
            <p:cNvCxnSpPr/>
            <p:nvPr/>
          </p:nvCxnSpPr>
          <p:spPr>
            <a:xfrm>
              <a:off x="6166273" y="378354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3" name="组合 66">
            <a:extLst>
              <a:ext uri="{FF2B5EF4-FFF2-40B4-BE49-F238E27FC236}">
                <a16:creationId xmlns:a16="http://schemas.microsoft.com/office/drawing/2014/main" id="{52D5EEB9-6166-4A7D-8C39-01ED24B401C7}"/>
              </a:ext>
            </a:extLst>
          </p:cNvPr>
          <p:cNvGrpSpPr/>
          <p:nvPr/>
        </p:nvGrpSpPr>
        <p:grpSpPr>
          <a:xfrm rot="20258248">
            <a:off x="5527837" y="6008841"/>
            <a:ext cx="375073" cy="392110"/>
            <a:chOff x="5842000" y="3525520"/>
            <a:chExt cx="375073" cy="392110"/>
          </a:xfrm>
          <a:noFill/>
        </p:grpSpPr>
        <p:cxnSp>
          <p:nvCxnSpPr>
            <p:cNvPr id="34" name="直接连接符 67">
              <a:extLst>
                <a:ext uri="{FF2B5EF4-FFF2-40B4-BE49-F238E27FC236}">
                  <a16:creationId xmlns:a16="http://schemas.microsoft.com/office/drawing/2014/main" id="{D1FA5EE9-809D-430B-9ED0-4E197DC1B8CB}"/>
                </a:ext>
              </a:extLst>
            </p:cNvPr>
            <p:cNvCxnSpPr/>
            <p:nvPr/>
          </p:nvCxnSpPr>
          <p:spPr>
            <a:xfrm>
              <a:off x="5842000" y="352552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直接连接符 68">
              <a:extLst>
                <a:ext uri="{FF2B5EF4-FFF2-40B4-BE49-F238E27FC236}">
                  <a16:creationId xmlns:a16="http://schemas.microsoft.com/office/drawing/2014/main" id="{59B23119-01DD-4E95-A578-DAA52CD0AB9D}"/>
                </a:ext>
              </a:extLst>
            </p:cNvPr>
            <p:cNvCxnSpPr/>
            <p:nvPr/>
          </p:nvCxnSpPr>
          <p:spPr>
            <a:xfrm>
              <a:off x="6006703" y="365453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接连接符 69">
              <a:extLst>
                <a:ext uri="{FF2B5EF4-FFF2-40B4-BE49-F238E27FC236}">
                  <a16:creationId xmlns:a16="http://schemas.microsoft.com/office/drawing/2014/main" id="{157234DE-73D4-4A64-ADBB-85BBB3AE1D40}"/>
                </a:ext>
              </a:extLst>
            </p:cNvPr>
            <p:cNvCxnSpPr/>
            <p:nvPr/>
          </p:nvCxnSpPr>
          <p:spPr>
            <a:xfrm>
              <a:off x="5887720" y="3659610"/>
              <a:ext cx="11898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直接连接符 70">
              <a:extLst>
                <a:ext uri="{FF2B5EF4-FFF2-40B4-BE49-F238E27FC236}">
                  <a16:creationId xmlns:a16="http://schemas.microsoft.com/office/drawing/2014/main" id="{5C338DBF-80C7-44D0-B5C8-CCD38BB1AE6B}"/>
                </a:ext>
              </a:extLst>
            </p:cNvPr>
            <p:cNvCxnSpPr/>
            <p:nvPr/>
          </p:nvCxnSpPr>
          <p:spPr>
            <a:xfrm>
              <a:off x="6052423" y="3788620"/>
              <a:ext cx="11898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直接连接符 71">
              <a:extLst>
                <a:ext uri="{FF2B5EF4-FFF2-40B4-BE49-F238E27FC236}">
                  <a16:creationId xmlns:a16="http://schemas.microsoft.com/office/drawing/2014/main" id="{625AFB34-AB40-4943-87EC-36F9F290E102}"/>
                </a:ext>
              </a:extLst>
            </p:cNvPr>
            <p:cNvCxnSpPr/>
            <p:nvPr/>
          </p:nvCxnSpPr>
          <p:spPr>
            <a:xfrm>
              <a:off x="6166273" y="3783540"/>
              <a:ext cx="50800" cy="13409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3334429"/>
      </p:ext>
    </p:extLst>
  </p:cSld>
  <p:clrMapOvr>
    <a:masterClrMapping/>
  </p:clrMapOvr>
  <p:transition advClick="0"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185E81-7AE0-4467-B3C9-E6AF201D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385" y="5820724"/>
            <a:ext cx="663615" cy="728504"/>
          </a:xfrm>
          <a:prstGeom prst="rect">
            <a:avLst/>
          </a:prstGeom>
        </p:spPr>
      </p:pic>
      <p:sp>
        <p:nvSpPr>
          <p:cNvPr id="4" name="Rectangle: Rounded Corners 3">
            <a:extLst>
              <a:ext uri="{FF2B5EF4-FFF2-40B4-BE49-F238E27FC236}">
                <a16:creationId xmlns:a16="http://schemas.microsoft.com/office/drawing/2014/main" id="{5C1C9272-A68E-44DB-BF24-89CE86A4AAC5}"/>
              </a:ext>
            </a:extLst>
          </p:cNvPr>
          <p:cNvSpPr/>
          <p:nvPr/>
        </p:nvSpPr>
        <p:spPr>
          <a:xfrm>
            <a:off x="241066" y="894350"/>
            <a:ext cx="2032173" cy="4704536"/>
          </a:xfrm>
          <a:prstGeom prst="roundRect">
            <a:avLst/>
          </a:prstGeom>
          <a:noFill/>
          <a:ln w="254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F545A90C-2904-471E-88D3-889A94B7D1D0}"/>
              </a:ext>
            </a:extLst>
          </p:cNvPr>
          <p:cNvSpPr txBox="1"/>
          <p:nvPr/>
        </p:nvSpPr>
        <p:spPr>
          <a:xfrm>
            <a:off x="373773" y="1035063"/>
            <a:ext cx="1807995"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Interrogation Unit</a:t>
            </a:r>
          </a:p>
        </p:txBody>
      </p:sp>
      <p:pic>
        <p:nvPicPr>
          <p:cNvPr id="6" name="Graphic 5">
            <a:extLst>
              <a:ext uri="{FF2B5EF4-FFF2-40B4-BE49-F238E27FC236}">
                <a16:creationId xmlns:a16="http://schemas.microsoft.com/office/drawing/2014/main" id="{2A5DABFA-D28C-4BC0-AA8F-8080094271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096" y="1536036"/>
            <a:ext cx="383660" cy="383660"/>
          </a:xfrm>
          <a:prstGeom prst="rect">
            <a:avLst/>
          </a:prstGeom>
        </p:spPr>
      </p:pic>
      <p:sp>
        <p:nvSpPr>
          <p:cNvPr id="2" name="Rectangle: Rounded Corners 1">
            <a:extLst>
              <a:ext uri="{FF2B5EF4-FFF2-40B4-BE49-F238E27FC236}">
                <a16:creationId xmlns:a16="http://schemas.microsoft.com/office/drawing/2014/main" id="{B990BD25-5C68-46FE-942B-3B9ECEBEC29C}"/>
              </a:ext>
            </a:extLst>
          </p:cNvPr>
          <p:cNvSpPr/>
          <p:nvPr/>
        </p:nvSpPr>
        <p:spPr>
          <a:xfrm>
            <a:off x="313569" y="1486059"/>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D24929D5-90CB-419E-B3CC-2474A7DE0241}"/>
              </a:ext>
            </a:extLst>
          </p:cNvPr>
          <p:cNvSpPr txBox="1"/>
          <p:nvPr/>
        </p:nvSpPr>
        <p:spPr>
          <a:xfrm>
            <a:off x="502014" y="1503843"/>
            <a:ext cx="1804084" cy="584775"/>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         A5000 </a:t>
            </a:r>
          </a:p>
          <a:p>
            <a:r>
              <a:rPr lang="en-US" altLang="zh-CN" sz="1600" b="1" dirty="0">
                <a:latin typeface="Times New Roman" panose="02020603050405020304" pitchFamily="18" charset="0"/>
                <a:ea typeface="微软雅黑" pitchFamily="34" charset="-122"/>
                <a:cs typeface="Times New Roman" panose="02020603050405020304" pitchFamily="18" charset="0"/>
              </a:rPr>
              <a:t>Fiber-optic Sensor</a:t>
            </a:r>
            <a:endParaRPr lang="en-US" sz="1600" b="1" dirty="0">
              <a:latin typeface="Times New Roman" panose="02020603050405020304" pitchFamily="18" charset="0"/>
              <a:ea typeface="微软雅黑"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138D4776-E5E0-4CD6-ABDB-7A5047B9F163}"/>
              </a:ext>
            </a:extLst>
          </p:cNvPr>
          <p:cNvSpPr txBox="1"/>
          <p:nvPr/>
        </p:nvSpPr>
        <p:spPr>
          <a:xfrm>
            <a:off x="367627" y="2035289"/>
            <a:ext cx="1826948"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2*(80km/channel)</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10" name="Graphic 9">
            <a:extLst>
              <a:ext uri="{FF2B5EF4-FFF2-40B4-BE49-F238E27FC236}">
                <a16:creationId xmlns:a16="http://schemas.microsoft.com/office/drawing/2014/main" id="{E64A6A96-8439-408F-A488-14B8BF23BA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6105" y="537291"/>
            <a:ext cx="3072685" cy="3072685"/>
          </a:xfrm>
          <a:prstGeom prst="rect">
            <a:avLst/>
          </a:prstGeom>
        </p:spPr>
      </p:pic>
      <p:pic>
        <p:nvPicPr>
          <p:cNvPr id="11" name="Graphic 10">
            <a:extLst>
              <a:ext uri="{FF2B5EF4-FFF2-40B4-BE49-F238E27FC236}">
                <a16:creationId xmlns:a16="http://schemas.microsoft.com/office/drawing/2014/main" id="{2B3C497B-966C-4EDF-B470-7D3DDE5EAE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251" y="2558694"/>
            <a:ext cx="397991" cy="397991"/>
          </a:xfrm>
          <a:prstGeom prst="rect">
            <a:avLst/>
          </a:prstGeom>
        </p:spPr>
      </p:pic>
      <p:sp>
        <p:nvSpPr>
          <p:cNvPr id="12" name="Rectangle: Rounded Corners 11">
            <a:extLst>
              <a:ext uri="{FF2B5EF4-FFF2-40B4-BE49-F238E27FC236}">
                <a16:creationId xmlns:a16="http://schemas.microsoft.com/office/drawing/2014/main" id="{AE407728-6FE5-4256-A5A1-307404EE9E83}"/>
              </a:ext>
            </a:extLst>
          </p:cNvPr>
          <p:cNvSpPr/>
          <p:nvPr/>
        </p:nvSpPr>
        <p:spPr>
          <a:xfrm>
            <a:off x="313569" y="2510570"/>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CBDC85B6-7CFF-4850-A7D7-A5ACB703AD4D}"/>
              </a:ext>
            </a:extLst>
          </p:cNvPr>
          <p:cNvSpPr txBox="1"/>
          <p:nvPr/>
        </p:nvSpPr>
        <p:spPr>
          <a:xfrm>
            <a:off x="693156" y="2542528"/>
            <a:ext cx="1612942" cy="323165"/>
          </a:xfrm>
          <a:prstGeom prst="rect">
            <a:avLst/>
          </a:prstGeom>
          <a:noFill/>
        </p:spPr>
        <p:txBody>
          <a:bodyPr wrap="none" rtlCol="0">
            <a:spAutoFit/>
          </a:bodyPr>
          <a:lstStyle/>
          <a:p>
            <a:r>
              <a:rPr lang="en-US" altLang="zh-CN" sz="1500" b="1" dirty="0">
                <a:latin typeface="Times New Roman" panose="02020603050405020304" pitchFamily="18" charset="0"/>
                <a:ea typeface="微软雅黑" pitchFamily="34" charset="-122"/>
                <a:cs typeface="Times New Roman" panose="02020603050405020304" pitchFamily="18" charset="0"/>
              </a:rPr>
              <a:t>Industrial Switch</a:t>
            </a:r>
            <a:endParaRPr lang="en-US" sz="1500" b="1" dirty="0">
              <a:latin typeface="Times New Roman" panose="02020603050405020304" pitchFamily="18" charset="0"/>
              <a:ea typeface="微软雅黑"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A8E08E7B-B8C9-4C93-AE78-CF1BA9548D8D}"/>
              </a:ext>
            </a:extLst>
          </p:cNvPr>
          <p:cNvSpPr txBox="1"/>
          <p:nvPr/>
        </p:nvSpPr>
        <p:spPr>
          <a:xfrm>
            <a:off x="421197" y="3002309"/>
            <a:ext cx="1798890" cy="307777"/>
          </a:xfrm>
          <a:prstGeom prst="rect">
            <a:avLst/>
          </a:prstGeom>
          <a:noFill/>
        </p:spPr>
        <p:txBody>
          <a:bodyPr wrap="none" rtlCol="0">
            <a:spAutoFit/>
          </a:bodyPr>
          <a:lstStyle/>
          <a:p>
            <a:r>
              <a:rPr lang="en-US" altLang="zh-CN" sz="1400" dirty="0">
                <a:latin typeface="Times New Roman" panose="02020603050405020304" pitchFamily="18" charset="0"/>
                <a:ea typeface="微软雅黑" pitchFamily="34" charset="-122"/>
                <a:cs typeface="Times New Roman" panose="02020603050405020304" pitchFamily="18" charset="0"/>
              </a:rPr>
              <a:t>4*(SFP80km, Base-T)</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15" name="Graphic 14" descr="Battery charging">
            <a:extLst>
              <a:ext uri="{FF2B5EF4-FFF2-40B4-BE49-F238E27FC236}">
                <a16:creationId xmlns:a16="http://schemas.microsoft.com/office/drawing/2014/main" id="{8A0EDB2E-5E83-4622-A2AE-DA39DEAD18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3213" y="4529042"/>
            <a:ext cx="488307" cy="488307"/>
          </a:xfrm>
          <a:prstGeom prst="rect">
            <a:avLst/>
          </a:prstGeom>
        </p:spPr>
      </p:pic>
      <p:sp>
        <p:nvSpPr>
          <p:cNvPr id="16" name="Rectangle: Rounded Corners 15">
            <a:extLst>
              <a:ext uri="{FF2B5EF4-FFF2-40B4-BE49-F238E27FC236}">
                <a16:creationId xmlns:a16="http://schemas.microsoft.com/office/drawing/2014/main" id="{42F5346B-DDA8-4A86-A974-C6C70B7974A8}"/>
              </a:ext>
            </a:extLst>
          </p:cNvPr>
          <p:cNvSpPr/>
          <p:nvPr/>
        </p:nvSpPr>
        <p:spPr>
          <a:xfrm>
            <a:off x="318531" y="4558528"/>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a:extLst>
              <a:ext uri="{FF2B5EF4-FFF2-40B4-BE49-F238E27FC236}">
                <a16:creationId xmlns:a16="http://schemas.microsoft.com/office/drawing/2014/main" id="{4205E78B-3738-4D41-88C7-74C5DF75426F}"/>
              </a:ext>
            </a:extLst>
          </p:cNvPr>
          <p:cNvSpPr txBox="1"/>
          <p:nvPr/>
        </p:nvSpPr>
        <p:spPr>
          <a:xfrm>
            <a:off x="761311" y="4618494"/>
            <a:ext cx="1526380" cy="338554"/>
          </a:xfrm>
          <a:prstGeom prst="rect">
            <a:avLst/>
          </a:prstGeom>
          <a:noFill/>
        </p:spPr>
        <p:txBody>
          <a:bodyPr wrap="non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Off-grid Power</a:t>
            </a:r>
          </a:p>
        </p:txBody>
      </p:sp>
      <p:sp>
        <p:nvSpPr>
          <p:cNvPr id="20" name="TextBox 19">
            <a:extLst>
              <a:ext uri="{FF2B5EF4-FFF2-40B4-BE49-F238E27FC236}">
                <a16:creationId xmlns:a16="http://schemas.microsoft.com/office/drawing/2014/main" id="{539F62EA-6075-4D4C-AC40-0B180B1FD437}"/>
              </a:ext>
            </a:extLst>
          </p:cNvPr>
          <p:cNvSpPr txBox="1"/>
          <p:nvPr/>
        </p:nvSpPr>
        <p:spPr>
          <a:xfrm>
            <a:off x="349845" y="5055937"/>
            <a:ext cx="1855852"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Wind/Solar Hybrid</a:t>
            </a:r>
            <a:endParaRPr lang="en-US" sz="1400" dirty="0">
              <a:latin typeface="Times New Roman" panose="02020603050405020304" pitchFamily="18" charset="0"/>
              <a:ea typeface="微软雅黑" pitchFamily="34" charset="-122"/>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0A936849-9538-495D-8031-6871C739E62B}"/>
              </a:ext>
            </a:extLst>
          </p:cNvPr>
          <p:cNvSpPr/>
          <p:nvPr/>
        </p:nvSpPr>
        <p:spPr>
          <a:xfrm>
            <a:off x="296763" y="3525591"/>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711C6647-8170-4460-9FD5-2B3310BBF477}"/>
              </a:ext>
            </a:extLst>
          </p:cNvPr>
          <p:cNvSpPr txBox="1"/>
          <p:nvPr/>
        </p:nvSpPr>
        <p:spPr>
          <a:xfrm>
            <a:off x="690785" y="3512349"/>
            <a:ext cx="1508746" cy="584775"/>
          </a:xfrm>
          <a:prstGeom prst="rect">
            <a:avLst/>
          </a:prstGeom>
          <a:noFill/>
        </p:spPr>
        <p:txBody>
          <a:bodyPr wrap="none" rtlCol="0">
            <a:spAutoFit/>
          </a:bodyPr>
          <a:lstStyle/>
          <a:p>
            <a:r>
              <a:rPr lang="en-US" sz="1600" dirty="0">
                <a:latin typeface="Times New Roman" panose="02020603050405020304" pitchFamily="18" charset="0"/>
                <a:ea typeface="微软雅黑" pitchFamily="34" charset="-122"/>
                <a:cs typeface="Times New Roman" panose="02020603050405020304" pitchFamily="18" charset="0"/>
              </a:rPr>
              <a:t> </a:t>
            </a:r>
            <a:r>
              <a:rPr lang="en-US" sz="1600" b="1" dirty="0">
                <a:latin typeface="Times New Roman" panose="02020603050405020304" pitchFamily="18" charset="0"/>
                <a:ea typeface="微软雅黑" pitchFamily="34" charset="-122"/>
                <a:cs typeface="Times New Roman" panose="02020603050405020304" pitchFamily="18" charset="0"/>
              </a:rPr>
              <a:t>Video/Laser</a:t>
            </a:r>
          </a:p>
          <a:p>
            <a:r>
              <a:rPr lang="en-US" sz="1600" b="1" dirty="0">
                <a:latin typeface="Times New Roman" panose="02020603050405020304" pitchFamily="18" charset="0"/>
                <a:ea typeface="微软雅黑" pitchFamily="34" charset="-122"/>
                <a:cs typeface="Times New Roman" panose="02020603050405020304" pitchFamily="18" charset="0"/>
              </a:rPr>
              <a:t>Camera on site</a:t>
            </a:r>
          </a:p>
        </p:txBody>
      </p:sp>
      <p:sp>
        <p:nvSpPr>
          <p:cNvPr id="24" name="TextBox 23">
            <a:extLst>
              <a:ext uri="{FF2B5EF4-FFF2-40B4-BE49-F238E27FC236}">
                <a16:creationId xmlns:a16="http://schemas.microsoft.com/office/drawing/2014/main" id="{BDB72FAD-A861-459F-890D-99C3ED40ED72}"/>
              </a:ext>
            </a:extLst>
          </p:cNvPr>
          <p:cNvSpPr txBox="1"/>
          <p:nvPr/>
        </p:nvSpPr>
        <p:spPr>
          <a:xfrm>
            <a:off x="396104" y="4126449"/>
            <a:ext cx="1855852"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Explosion-proof</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25" name="Graphic 24" descr="Security camera">
            <a:extLst>
              <a:ext uri="{FF2B5EF4-FFF2-40B4-BE49-F238E27FC236}">
                <a16:creationId xmlns:a16="http://schemas.microsoft.com/office/drawing/2014/main" id="{6690081C-1E78-43A8-B2C8-48D329A673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4603" y="3497955"/>
            <a:ext cx="587375" cy="587375"/>
          </a:xfrm>
          <a:prstGeom prst="rect">
            <a:avLst/>
          </a:prstGeom>
        </p:spPr>
      </p:pic>
      <p:sp>
        <p:nvSpPr>
          <p:cNvPr id="26" name="Rectangle: Rounded Corners 25">
            <a:extLst>
              <a:ext uri="{FF2B5EF4-FFF2-40B4-BE49-F238E27FC236}">
                <a16:creationId xmlns:a16="http://schemas.microsoft.com/office/drawing/2014/main" id="{05DF0AD9-AE91-4DA9-AFB6-B19F711C3F20}"/>
              </a:ext>
            </a:extLst>
          </p:cNvPr>
          <p:cNvSpPr/>
          <p:nvPr/>
        </p:nvSpPr>
        <p:spPr>
          <a:xfrm>
            <a:off x="6789431" y="891934"/>
            <a:ext cx="2032173" cy="4704536"/>
          </a:xfrm>
          <a:prstGeom prst="roundRect">
            <a:avLst/>
          </a:prstGeom>
          <a:noFill/>
          <a:ln w="254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TextBox 26">
            <a:extLst>
              <a:ext uri="{FF2B5EF4-FFF2-40B4-BE49-F238E27FC236}">
                <a16:creationId xmlns:a16="http://schemas.microsoft.com/office/drawing/2014/main" id="{3A0430B9-69C3-47D3-9682-54EA4F99C644}"/>
              </a:ext>
            </a:extLst>
          </p:cNvPr>
          <p:cNvSpPr txBox="1"/>
          <p:nvPr/>
        </p:nvSpPr>
        <p:spPr>
          <a:xfrm>
            <a:off x="6922138" y="1032647"/>
            <a:ext cx="1807995"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Interrogation Unit</a:t>
            </a:r>
          </a:p>
        </p:txBody>
      </p:sp>
      <p:pic>
        <p:nvPicPr>
          <p:cNvPr id="28" name="Graphic 27">
            <a:extLst>
              <a:ext uri="{FF2B5EF4-FFF2-40B4-BE49-F238E27FC236}">
                <a16:creationId xmlns:a16="http://schemas.microsoft.com/office/drawing/2014/main" id="{EAC1CABE-DF48-42F3-8C4E-787939C464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8461" y="1533620"/>
            <a:ext cx="383660" cy="383660"/>
          </a:xfrm>
          <a:prstGeom prst="rect">
            <a:avLst/>
          </a:prstGeom>
        </p:spPr>
      </p:pic>
      <p:sp>
        <p:nvSpPr>
          <p:cNvPr id="29" name="Rectangle: Rounded Corners 28">
            <a:extLst>
              <a:ext uri="{FF2B5EF4-FFF2-40B4-BE49-F238E27FC236}">
                <a16:creationId xmlns:a16="http://schemas.microsoft.com/office/drawing/2014/main" id="{C2528CEC-16F7-4280-ADFB-C27F9B8508B6}"/>
              </a:ext>
            </a:extLst>
          </p:cNvPr>
          <p:cNvSpPr/>
          <p:nvPr/>
        </p:nvSpPr>
        <p:spPr>
          <a:xfrm>
            <a:off x="6861934" y="1483643"/>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id="{1A8A13A4-7ACA-4512-B820-660060099A44}"/>
              </a:ext>
            </a:extLst>
          </p:cNvPr>
          <p:cNvSpPr txBox="1"/>
          <p:nvPr/>
        </p:nvSpPr>
        <p:spPr>
          <a:xfrm>
            <a:off x="7074947" y="1488604"/>
            <a:ext cx="1804084" cy="584775"/>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         A5000 </a:t>
            </a:r>
          </a:p>
          <a:p>
            <a:r>
              <a:rPr lang="en-US" altLang="zh-CN" sz="1600" b="1" dirty="0">
                <a:latin typeface="Times New Roman" panose="02020603050405020304" pitchFamily="18" charset="0"/>
                <a:ea typeface="微软雅黑" pitchFamily="34" charset="-122"/>
                <a:cs typeface="Times New Roman" panose="02020603050405020304" pitchFamily="18" charset="0"/>
              </a:rPr>
              <a:t>Fiber-optic Sensor</a:t>
            </a:r>
            <a:endParaRPr lang="en-US" sz="1600" b="1" dirty="0">
              <a:latin typeface="Times New Roman" panose="02020603050405020304" pitchFamily="18" charset="0"/>
              <a:ea typeface="微软雅黑" pitchFamily="34" charset="-122"/>
              <a:cs typeface="Times New Roman" panose="02020603050405020304" pitchFamily="18" charset="0"/>
            </a:endParaRPr>
          </a:p>
        </p:txBody>
      </p:sp>
      <p:sp>
        <p:nvSpPr>
          <p:cNvPr id="31" name="TextBox 30">
            <a:extLst>
              <a:ext uri="{FF2B5EF4-FFF2-40B4-BE49-F238E27FC236}">
                <a16:creationId xmlns:a16="http://schemas.microsoft.com/office/drawing/2014/main" id="{C40CABC3-8A75-4024-9D8E-88AD4C089905}"/>
              </a:ext>
            </a:extLst>
          </p:cNvPr>
          <p:cNvSpPr txBox="1"/>
          <p:nvPr/>
        </p:nvSpPr>
        <p:spPr>
          <a:xfrm>
            <a:off x="6893248" y="1977055"/>
            <a:ext cx="1826948"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2*(80km/channel)</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32" name="Graphic 31">
            <a:extLst>
              <a:ext uri="{FF2B5EF4-FFF2-40B4-BE49-F238E27FC236}">
                <a16:creationId xmlns:a16="http://schemas.microsoft.com/office/drawing/2014/main" id="{34E82DFB-FB8C-4F42-AEEF-1C0792A558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36616" y="2556278"/>
            <a:ext cx="397991" cy="397991"/>
          </a:xfrm>
          <a:prstGeom prst="rect">
            <a:avLst/>
          </a:prstGeom>
        </p:spPr>
      </p:pic>
      <p:sp>
        <p:nvSpPr>
          <p:cNvPr id="33" name="Rectangle: Rounded Corners 32">
            <a:extLst>
              <a:ext uri="{FF2B5EF4-FFF2-40B4-BE49-F238E27FC236}">
                <a16:creationId xmlns:a16="http://schemas.microsoft.com/office/drawing/2014/main" id="{28140A6F-0EEB-4EA8-A5AA-889925D26F14}"/>
              </a:ext>
            </a:extLst>
          </p:cNvPr>
          <p:cNvSpPr/>
          <p:nvPr/>
        </p:nvSpPr>
        <p:spPr>
          <a:xfrm>
            <a:off x="6861934" y="2508154"/>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Box 33">
            <a:extLst>
              <a:ext uri="{FF2B5EF4-FFF2-40B4-BE49-F238E27FC236}">
                <a16:creationId xmlns:a16="http://schemas.microsoft.com/office/drawing/2014/main" id="{BD8B0FAC-3E5A-4B00-8207-E90BA75403EB}"/>
              </a:ext>
            </a:extLst>
          </p:cNvPr>
          <p:cNvSpPr txBox="1"/>
          <p:nvPr/>
        </p:nvSpPr>
        <p:spPr>
          <a:xfrm>
            <a:off x="7230012" y="2542528"/>
            <a:ext cx="1612942" cy="323165"/>
          </a:xfrm>
          <a:prstGeom prst="rect">
            <a:avLst/>
          </a:prstGeom>
          <a:noFill/>
        </p:spPr>
        <p:txBody>
          <a:bodyPr wrap="none" rtlCol="0">
            <a:spAutoFit/>
          </a:bodyPr>
          <a:lstStyle/>
          <a:p>
            <a:r>
              <a:rPr lang="en-US" altLang="zh-CN" sz="1500" b="1" dirty="0">
                <a:latin typeface="Times New Roman" panose="02020603050405020304" pitchFamily="18" charset="0"/>
                <a:ea typeface="微软雅黑" pitchFamily="34" charset="-122"/>
                <a:cs typeface="Times New Roman" panose="02020603050405020304" pitchFamily="18" charset="0"/>
              </a:rPr>
              <a:t>Industrial Switch</a:t>
            </a:r>
            <a:endParaRPr lang="en-US" sz="1500" b="1" dirty="0">
              <a:latin typeface="Times New Roman" panose="02020603050405020304" pitchFamily="18" charset="0"/>
              <a:ea typeface="微软雅黑" pitchFamily="34" charset="-122"/>
              <a:cs typeface="Times New Roman" panose="02020603050405020304" pitchFamily="18" charset="0"/>
            </a:endParaRPr>
          </a:p>
        </p:txBody>
      </p:sp>
      <p:sp>
        <p:nvSpPr>
          <p:cNvPr id="35" name="TextBox 34">
            <a:extLst>
              <a:ext uri="{FF2B5EF4-FFF2-40B4-BE49-F238E27FC236}">
                <a16:creationId xmlns:a16="http://schemas.microsoft.com/office/drawing/2014/main" id="{C110F4F5-DCBF-4941-A204-1D0166D35466}"/>
              </a:ext>
            </a:extLst>
          </p:cNvPr>
          <p:cNvSpPr txBox="1"/>
          <p:nvPr/>
        </p:nvSpPr>
        <p:spPr>
          <a:xfrm>
            <a:off x="6960885" y="3012919"/>
            <a:ext cx="1798890" cy="307777"/>
          </a:xfrm>
          <a:prstGeom prst="rect">
            <a:avLst/>
          </a:prstGeom>
          <a:noFill/>
        </p:spPr>
        <p:txBody>
          <a:bodyPr wrap="none" rtlCol="0">
            <a:spAutoFit/>
          </a:bodyPr>
          <a:lstStyle/>
          <a:p>
            <a:r>
              <a:rPr lang="en-US" altLang="zh-CN" sz="1400" dirty="0">
                <a:latin typeface="Times New Roman" panose="02020603050405020304" pitchFamily="18" charset="0"/>
                <a:ea typeface="微软雅黑" pitchFamily="34" charset="-122"/>
                <a:cs typeface="Times New Roman" panose="02020603050405020304" pitchFamily="18" charset="0"/>
              </a:rPr>
              <a:t>4*(SFP80km, Base-T)</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36" name="Graphic 35" descr="Battery charging">
            <a:extLst>
              <a:ext uri="{FF2B5EF4-FFF2-40B4-BE49-F238E27FC236}">
                <a16:creationId xmlns:a16="http://schemas.microsoft.com/office/drawing/2014/main" id="{CFEEEAE5-6BDB-4C4F-9BCD-74DFD259A1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41578" y="4526626"/>
            <a:ext cx="488307" cy="488307"/>
          </a:xfrm>
          <a:prstGeom prst="rect">
            <a:avLst/>
          </a:prstGeom>
        </p:spPr>
      </p:pic>
      <p:sp>
        <p:nvSpPr>
          <p:cNvPr id="37" name="Rectangle: Rounded Corners 36">
            <a:extLst>
              <a:ext uri="{FF2B5EF4-FFF2-40B4-BE49-F238E27FC236}">
                <a16:creationId xmlns:a16="http://schemas.microsoft.com/office/drawing/2014/main" id="{88EDBFE4-2B50-49A5-8105-DF0B38B4B1B3}"/>
              </a:ext>
            </a:extLst>
          </p:cNvPr>
          <p:cNvSpPr/>
          <p:nvPr/>
        </p:nvSpPr>
        <p:spPr>
          <a:xfrm>
            <a:off x="6866896" y="4556112"/>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E7C222DE-D31B-4261-A908-50C2C29E20E8}"/>
              </a:ext>
            </a:extLst>
          </p:cNvPr>
          <p:cNvSpPr txBox="1"/>
          <p:nvPr/>
        </p:nvSpPr>
        <p:spPr>
          <a:xfrm>
            <a:off x="7302364" y="4611465"/>
            <a:ext cx="1526380" cy="338554"/>
          </a:xfrm>
          <a:prstGeom prst="rect">
            <a:avLst/>
          </a:prstGeom>
          <a:noFill/>
        </p:spPr>
        <p:txBody>
          <a:bodyPr wrap="none" rtlCol="0">
            <a:spAutoFit/>
          </a:bodyPr>
          <a:lstStyle/>
          <a:p>
            <a:r>
              <a:rPr lang="en-US" sz="1600" b="1" dirty="0">
                <a:latin typeface="Times New Roman" panose="02020603050405020304" pitchFamily="18" charset="0"/>
                <a:ea typeface="微软雅黑" pitchFamily="34" charset="-122"/>
                <a:cs typeface="Times New Roman" panose="02020603050405020304" pitchFamily="18" charset="0"/>
              </a:rPr>
              <a:t>Off-grid Power</a:t>
            </a:r>
          </a:p>
        </p:txBody>
      </p:sp>
      <p:sp>
        <p:nvSpPr>
          <p:cNvPr id="39" name="TextBox 38">
            <a:extLst>
              <a:ext uri="{FF2B5EF4-FFF2-40B4-BE49-F238E27FC236}">
                <a16:creationId xmlns:a16="http://schemas.microsoft.com/office/drawing/2014/main" id="{48709E80-707E-4D4A-BD2A-355EA9ED70D3}"/>
              </a:ext>
            </a:extLst>
          </p:cNvPr>
          <p:cNvSpPr txBox="1"/>
          <p:nvPr/>
        </p:nvSpPr>
        <p:spPr>
          <a:xfrm>
            <a:off x="6898210" y="5053521"/>
            <a:ext cx="1855852"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Wind/Solar Hybrid</a:t>
            </a:r>
            <a:endParaRPr lang="en-US" sz="1400" dirty="0">
              <a:latin typeface="Times New Roman" panose="02020603050405020304" pitchFamily="18" charset="0"/>
              <a:ea typeface="微软雅黑" pitchFamily="34" charset="-122"/>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C708B1FE-A15B-4C21-86FA-5DFC39565B84}"/>
              </a:ext>
            </a:extLst>
          </p:cNvPr>
          <p:cNvSpPr/>
          <p:nvPr/>
        </p:nvSpPr>
        <p:spPr>
          <a:xfrm>
            <a:off x="6845128" y="3523175"/>
            <a:ext cx="1887166" cy="892230"/>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1">
            <a:extLst>
              <a:ext uri="{FF2B5EF4-FFF2-40B4-BE49-F238E27FC236}">
                <a16:creationId xmlns:a16="http://schemas.microsoft.com/office/drawing/2014/main" id="{6AEF0CA7-8471-4807-9E04-30E01DB3D10D}"/>
              </a:ext>
            </a:extLst>
          </p:cNvPr>
          <p:cNvSpPr txBox="1"/>
          <p:nvPr/>
        </p:nvSpPr>
        <p:spPr>
          <a:xfrm>
            <a:off x="6939193" y="4024858"/>
            <a:ext cx="1855852"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itchFamily="34" charset="-122"/>
                <a:cs typeface="Times New Roman" panose="02020603050405020304" pitchFamily="18" charset="0"/>
              </a:rPr>
              <a:t>Explosion-proof</a:t>
            </a:r>
            <a:endParaRPr lang="en-US" sz="1400" dirty="0">
              <a:latin typeface="Times New Roman" panose="02020603050405020304" pitchFamily="18" charset="0"/>
              <a:ea typeface="微软雅黑" pitchFamily="34" charset="-122"/>
              <a:cs typeface="Times New Roman" panose="02020603050405020304" pitchFamily="18" charset="0"/>
            </a:endParaRPr>
          </a:p>
        </p:txBody>
      </p:sp>
      <p:pic>
        <p:nvPicPr>
          <p:cNvPr id="43" name="Graphic 42" descr="Security camera">
            <a:extLst>
              <a:ext uri="{FF2B5EF4-FFF2-40B4-BE49-F238E27FC236}">
                <a16:creationId xmlns:a16="http://schemas.microsoft.com/office/drawing/2014/main" id="{8A654596-F4A7-4440-8E28-00A3C7BCAD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12968" y="3495539"/>
            <a:ext cx="587375" cy="587375"/>
          </a:xfrm>
          <a:prstGeom prst="rect">
            <a:avLst/>
          </a:prstGeom>
        </p:spPr>
      </p:pic>
      <p:cxnSp>
        <p:nvCxnSpPr>
          <p:cNvPr id="8" name="Straight Connector 7">
            <a:extLst>
              <a:ext uri="{FF2B5EF4-FFF2-40B4-BE49-F238E27FC236}">
                <a16:creationId xmlns:a16="http://schemas.microsoft.com/office/drawing/2014/main" id="{4841B5C8-F66D-4284-B0C5-ED0887AEDB4F}"/>
              </a:ext>
            </a:extLst>
          </p:cNvPr>
          <p:cNvCxnSpPr>
            <a:cxnSpLocks/>
          </p:cNvCxnSpPr>
          <p:nvPr/>
        </p:nvCxnSpPr>
        <p:spPr>
          <a:xfrm flipV="1">
            <a:off x="2198210" y="1783663"/>
            <a:ext cx="3987296" cy="1"/>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44" name="Straight Connector 43">
            <a:extLst>
              <a:ext uri="{FF2B5EF4-FFF2-40B4-BE49-F238E27FC236}">
                <a16:creationId xmlns:a16="http://schemas.microsoft.com/office/drawing/2014/main" id="{6EA6F6D2-5233-4AAE-925D-A04549014872}"/>
              </a:ext>
            </a:extLst>
          </p:cNvPr>
          <p:cNvCxnSpPr/>
          <p:nvPr/>
        </p:nvCxnSpPr>
        <p:spPr>
          <a:xfrm flipV="1">
            <a:off x="2914578" y="2162187"/>
            <a:ext cx="3951038" cy="2417"/>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49" name="Straight Connector 48">
            <a:extLst>
              <a:ext uri="{FF2B5EF4-FFF2-40B4-BE49-F238E27FC236}">
                <a16:creationId xmlns:a16="http://schemas.microsoft.com/office/drawing/2014/main" id="{FEF1A9DF-184D-4037-B022-58EE27007318}"/>
              </a:ext>
            </a:extLst>
          </p:cNvPr>
          <p:cNvCxnSpPr>
            <a:cxnSpLocks/>
          </p:cNvCxnSpPr>
          <p:nvPr/>
        </p:nvCxnSpPr>
        <p:spPr>
          <a:xfrm>
            <a:off x="3171373" y="1032647"/>
            <a:ext cx="0" cy="381287"/>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D9B21F64-085A-4824-92FC-B12067D701E0}"/>
              </a:ext>
            </a:extLst>
          </p:cNvPr>
          <p:cNvCxnSpPr>
            <a:cxnSpLocks/>
          </p:cNvCxnSpPr>
          <p:nvPr/>
        </p:nvCxnSpPr>
        <p:spPr>
          <a:xfrm>
            <a:off x="6011335" y="1032647"/>
            <a:ext cx="0" cy="381287"/>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51" name="Straight Arrow Connector 50">
            <a:extLst>
              <a:ext uri="{FF2B5EF4-FFF2-40B4-BE49-F238E27FC236}">
                <a16:creationId xmlns:a16="http://schemas.microsoft.com/office/drawing/2014/main" id="{0053CA86-FBBA-431E-A0B3-A78A163DA6E7}"/>
              </a:ext>
            </a:extLst>
          </p:cNvPr>
          <p:cNvCxnSpPr>
            <a:cxnSpLocks/>
          </p:cNvCxnSpPr>
          <p:nvPr/>
        </p:nvCxnSpPr>
        <p:spPr>
          <a:xfrm>
            <a:off x="5280783" y="1211656"/>
            <a:ext cx="73055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0818284-B865-4939-8E95-D6CA6B984FB0}"/>
              </a:ext>
            </a:extLst>
          </p:cNvPr>
          <p:cNvCxnSpPr>
            <a:cxnSpLocks/>
          </p:cNvCxnSpPr>
          <p:nvPr/>
        </p:nvCxnSpPr>
        <p:spPr>
          <a:xfrm flipH="1">
            <a:off x="3171373" y="1211656"/>
            <a:ext cx="73055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BFFF947-9CC1-408F-A046-83E80D6B4B70}"/>
              </a:ext>
            </a:extLst>
          </p:cNvPr>
          <p:cNvSpPr txBox="1"/>
          <p:nvPr/>
        </p:nvSpPr>
        <p:spPr>
          <a:xfrm>
            <a:off x="3779211" y="2637229"/>
            <a:ext cx="1723933" cy="338554"/>
          </a:xfrm>
          <a:prstGeom prst="rect">
            <a:avLst/>
          </a:prstGeom>
          <a:noFill/>
        </p:spPr>
        <p:txBody>
          <a:bodyPr wrap="none" rtlCol="0">
            <a:spAutoFit/>
          </a:bodyPr>
          <a:lstStyle/>
          <a:p>
            <a:r>
              <a:rPr lang="en-US" altLang="zh-CN" sz="1600" b="1" dirty="0">
                <a:latin typeface="Times New Roman" panose="02020603050405020304" pitchFamily="18" charset="0"/>
                <a:ea typeface="微软雅黑" pitchFamily="34" charset="-122"/>
                <a:cs typeface="Times New Roman" panose="02020603050405020304" pitchFamily="18" charset="0"/>
              </a:rPr>
              <a:t>Fiber-optic Cable</a:t>
            </a:r>
            <a:endParaRPr lang="en-US" sz="1600" b="1" dirty="0">
              <a:latin typeface="Times New Roman" panose="02020603050405020304" pitchFamily="18" charset="0"/>
              <a:ea typeface="微软雅黑" pitchFamily="34" charset="-122"/>
              <a:cs typeface="Times New Roman" panose="02020603050405020304" pitchFamily="18" charset="0"/>
            </a:endParaRPr>
          </a:p>
        </p:txBody>
      </p:sp>
      <p:sp>
        <p:nvSpPr>
          <p:cNvPr id="61" name="TextBox 60">
            <a:extLst>
              <a:ext uri="{FF2B5EF4-FFF2-40B4-BE49-F238E27FC236}">
                <a16:creationId xmlns:a16="http://schemas.microsoft.com/office/drawing/2014/main" id="{DFDB708A-EA62-44D5-AE7D-CB9111E6E13E}"/>
              </a:ext>
            </a:extLst>
          </p:cNvPr>
          <p:cNvSpPr txBox="1"/>
          <p:nvPr/>
        </p:nvSpPr>
        <p:spPr>
          <a:xfrm>
            <a:off x="3842259" y="1007082"/>
            <a:ext cx="1526380" cy="338554"/>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Section n, 80km</a:t>
            </a:r>
            <a:endParaRPr lang="en-US" sz="1600" dirty="0">
              <a:latin typeface="Times New Roman" panose="02020603050405020304" pitchFamily="18" charset="0"/>
              <a:ea typeface="微软雅黑" pitchFamily="34" charset="-122"/>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084AA416-2688-4D73-82FC-DF4FAAB8A29C}"/>
              </a:ext>
            </a:extLst>
          </p:cNvPr>
          <p:cNvCxnSpPr>
            <a:cxnSpLocks/>
          </p:cNvCxnSpPr>
          <p:nvPr/>
        </p:nvCxnSpPr>
        <p:spPr>
          <a:xfrm flipV="1">
            <a:off x="2205697" y="2407775"/>
            <a:ext cx="912873" cy="54649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Straight Connector 63">
            <a:extLst>
              <a:ext uri="{FF2B5EF4-FFF2-40B4-BE49-F238E27FC236}">
                <a16:creationId xmlns:a16="http://schemas.microsoft.com/office/drawing/2014/main" id="{4E40BCEE-C7CF-44BD-AD14-C1A308B179E2}"/>
              </a:ext>
            </a:extLst>
          </p:cNvPr>
          <p:cNvCxnSpPr>
            <a:cxnSpLocks/>
          </p:cNvCxnSpPr>
          <p:nvPr/>
        </p:nvCxnSpPr>
        <p:spPr>
          <a:xfrm flipH="1" flipV="1">
            <a:off x="5956539" y="2410583"/>
            <a:ext cx="916304" cy="64333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6" name="Straight Connector 65">
            <a:extLst>
              <a:ext uri="{FF2B5EF4-FFF2-40B4-BE49-F238E27FC236}">
                <a16:creationId xmlns:a16="http://schemas.microsoft.com/office/drawing/2014/main" id="{93907A47-131F-40B2-A333-75ECDF994895}"/>
              </a:ext>
            </a:extLst>
          </p:cNvPr>
          <p:cNvCxnSpPr>
            <a:cxnSpLocks/>
          </p:cNvCxnSpPr>
          <p:nvPr/>
        </p:nvCxnSpPr>
        <p:spPr>
          <a:xfrm>
            <a:off x="3118623" y="2410583"/>
            <a:ext cx="2837915"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2" name="标题 2">
            <a:extLst>
              <a:ext uri="{FF2B5EF4-FFF2-40B4-BE49-F238E27FC236}">
                <a16:creationId xmlns:a16="http://schemas.microsoft.com/office/drawing/2014/main" id="{F2E8BF54-54B6-45EA-9F19-A395FBDAC542}"/>
              </a:ext>
            </a:extLst>
          </p:cNvPr>
          <p:cNvSpPr txBox="1">
            <a:spLocks noChangeArrowheads="1"/>
          </p:cNvSpPr>
          <p:nvPr/>
        </p:nvSpPr>
        <p:spPr bwMode="auto">
          <a:xfrm>
            <a:off x="0" y="-80657"/>
            <a:ext cx="1219199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Times New Roman" panose="02020603050405020304" pitchFamily="18" charset="0"/>
                <a:ea typeface="楷体" panose="02010609060101010101" pitchFamily="49" charset="-122"/>
              </a:defRPr>
            </a:lvl1pPr>
            <a:lvl2pPr>
              <a:defRPr sz="2000" b="1">
                <a:solidFill>
                  <a:schemeClr val="tx1"/>
                </a:solidFill>
                <a:latin typeface="Times New Roman" panose="02020603050405020304" pitchFamily="18" charset="0"/>
                <a:ea typeface="楷体" panose="02010609060101010101" pitchFamily="49" charset="-122"/>
              </a:defRPr>
            </a:lvl2pPr>
            <a:lvl3pPr>
              <a:defRPr sz="2000" b="1">
                <a:solidFill>
                  <a:schemeClr val="tx1"/>
                </a:solidFill>
                <a:latin typeface="Times New Roman" panose="02020603050405020304" pitchFamily="18" charset="0"/>
                <a:ea typeface="楷体" panose="02010609060101010101" pitchFamily="49" charset="-122"/>
              </a:defRPr>
            </a:lvl3pPr>
            <a:lvl4pPr>
              <a:defRPr sz="2000" b="1">
                <a:solidFill>
                  <a:schemeClr val="tx1"/>
                </a:solidFill>
                <a:latin typeface="Times New Roman" panose="02020603050405020304" pitchFamily="18" charset="0"/>
                <a:ea typeface="楷体" panose="02010609060101010101" pitchFamily="49" charset="-122"/>
              </a:defRPr>
            </a:lvl4pPr>
            <a:lvl5pPr>
              <a:defRPr sz="2000" b="1">
                <a:solidFill>
                  <a:schemeClr val="tx1"/>
                </a:solidFill>
                <a:latin typeface="Times New Roman" panose="02020603050405020304" pitchFamily="18" charset="0"/>
                <a:ea typeface="楷体" panose="02010609060101010101" pitchFamily="49" charset="-122"/>
              </a:defRPr>
            </a:lvl5pPr>
            <a:lvl6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6pPr>
            <a:lvl7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7pPr>
            <a:lvl8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8pPr>
            <a:lvl9pPr fontAlgn="base">
              <a:spcBef>
                <a:spcPct val="0"/>
              </a:spcBef>
              <a:spcAft>
                <a:spcPct val="0"/>
              </a:spcAft>
              <a:buFont typeface="Arial" panose="020B0604020202020204" pitchFamily="34" charset="0"/>
              <a:defRPr sz="2000" b="1">
                <a:solidFill>
                  <a:schemeClr val="tx1"/>
                </a:solidFill>
                <a:latin typeface="Times New Roman" panose="02020603050405020304" pitchFamily="18" charset="0"/>
                <a:ea typeface="楷体" panose="02010609060101010101" pitchFamily="49" charset="-122"/>
              </a:defRPr>
            </a:lvl9pPr>
          </a:lstStyle>
          <a:p>
            <a:pPr algn="ctr"/>
            <a:r>
              <a:rPr lang="en-US" sz="2670" b="1" dirty="0">
                <a:solidFill>
                  <a:schemeClr val="bg1"/>
                </a:solidFill>
                <a:latin typeface="Times New Roman" panose="02020603050405020304" pitchFamily="18" charset="0"/>
                <a:ea typeface="微软雅黑" pitchFamily="34" charset="-122"/>
                <a:cs typeface="Times New Roman" panose="02020603050405020304" pitchFamily="18" charset="0"/>
              </a:rPr>
              <a:t>Layout of Doiopt Physical Security Solution for Oil and Gas Pipelines</a:t>
            </a:r>
          </a:p>
        </p:txBody>
      </p:sp>
      <p:sp>
        <p:nvSpPr>
          <p:cNvPr id="73" name="TextBox 72">
            <a:extLst>
              <a:ext uri="{FF2B5EF4-FFF2-40B4-BE49-F238E27FC236}">
                <a16:creationId xmlns:a16="http://schemas.microsoft.com/office/drawing/2014/main" id="{98DA8215-B897-4C27-AA0A-78A661B6A9BC}"/>
              </a:ext>
            </a:extLst>
          </p:cNvPr>
          <p:cNvSpPr txBox="1"/>
          <p:nvPr/>
        </p:nvSpPr>
        <p:spPr>
          <a:xfrm>
            <a:off x="0" y="6536642"/>
            <a:ext cx="12191999" cy="369332"/>
          </a:xfrm>
          <a:prstGeom prst="rect">
            <a:avLst/>
          </a:prstGeom>
          <a:noFill/>
        </p:spPr>
        <p:txBody>
          <a:bodyPr wrap="square">
            <a:spAutoFit/>
          </a:bodyPr>
          <a:lstStyle/>
          <a:p>
            <a:pPr algn="ctr" defTabSz="1166255">
              <a:defRPr/>
            </a:pPr>
            <a:r>
              <a:rPr lang="en-US" b="0" kern="1200" dirty="0">
                <a:solidFill>
                  <a:schemeClr val="tx1">
                    <a:lumMod val="50000"/>
                    <a:lumOff val="50000"/>
                  </a:schemeClr>
                </a:solidFill>
                <a:ea typeface="ＭＳ Ｐゴシック" pitchFamily="34" charset="-128"/>
                <a:cs typeface="Times New Roman" panose="02020603050405020304" pitchFamily="18" charset="0"/>
              </a:rPr>
              <a:t>SENSING THE WORLD WITH </a:t>
            </a:r>
            <a:r>
              <a:rPr lang="en-US" b="0" kern="1200" dirty="0">
                <a:solidFill>
                  <a:schemeClr val="accent2">
                    <a:lumMod val="60000"/>
                    <a:lumOff val="40000"/>
                  </a:schemeClr>
                </a:solidFill>
                <a:ea typeface="ＭＳ Ｐゴシック" pitchFamily="34" charset="-128"/>
                <a:cs typeface="Times New Roman" panose="02020603050405020304" pitchFamily="18" charset="0"/>
              </a:rPr>
              <a:t>AN OPTICAL FIBER</a:t>
            </a:r>
            <a:endParaRPr lang="zh-CN" altLang="en-US" b="0" kern="1200" dirty="0">
              <a:solidFill>
                <a:schemeClr val="accent2">
                  <a:lumMod val="60000"/>
                  <a:lumOff val="40000"/>
                </a:schemeClr>
              </a:solidFill>
              <a:ea typeface="ＭＳ Ｐゴシック" pitchFamily="34" charset="-128"/>
              <a:cs typeface="Times New Roman" panose="02020603050405020304" pitchFamily="18" charset="0"/>
            </a:endParaRPr>
          </a:p>
        </p:txBody>
      </p:sp>
      <p:graphicFrame>
        <p:nvGraphicFramePr>
          <p:cNvPr id="74" name="Object 535">
            <a:extLst>
              <a:ext uri="{FF2B5EF4-FFF2-40B4-BE49-F238E27FC236}">
                <a16:creationId xmlns:a16="http://schemas.microsoft.com/office/drawing/2014/main" id="{A6DC2469-FC07-431C-B57D-EB723B121D9D}"/>
              </a:ext>
            </a:extLst>
          </p:cNvPr>
          <p:cNvGraphicFramePr>
            <a:graphicFrameLocks noChangeAspect="1"/>
          </p:cNvGraphicFramePr>
          <p:nvPr>
            <p:extLst>
              <p:ext uri="{D42A27DB-BD31-4B8C-83A1-F6EECF244321}">
                <p14:modId xmlns:p14="http://schemas.microsoft.com/office/powerpoint/2010/main" val="3321714185"/>
              </p:ext>
            </p:extLst>
          </p:nvPr>
        </p:nvGraphicFramePr>
        <p:xfrm>
          <a:off x="9220481" y="4206091"/>
          <a:ext cx="1188999" cy="919600"/>
        </p:xfrm>
        <a:graphic>
          <a:graphicData uri="http://schemas.openxmlformats.org/presentationml/2006/ole">
            <mc:AlternateContent xmlns:mc="http://schemas.openxmlformats.org/markup-compatibility/2006">
              <mc:Choice xmlns:v="urn:schemas-microsoft-com:vml" Requires="v">
                <p:oleObj name="Image" r:id="rId14" imgW="7822222" imgH="3923810" progId="">
                  <p:embed/>
                </p:oleObj>
              </mc:Choice>
              <mc:Fallback>
                <p:oleObj name="Image" r:id="rId14" imgW="7822222" imgH="3923810" progId="">
                  <p:embed/>
                  <p:pic>
                    <p:nvPicPr>
                      <p:cNvPr id="74" name="Object 535">
                        <a:extLst>
                          <a:ext uri="{FF2B5EF4-FFF2-40B4-BE49-F238E27FC236}">
                            <a16:creationId xmlns:a16="http://schemas.microsoft.com/office/drawing/2014/main" id="{A6DC2469-FC07-431C-B57D-EB723B121D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32219" b="3546"/>
                      <a:stretch>
                        <a:fillRect/>
                      </a:stretch>
                    </p:blipFill>
                    <p:spPr bwMode="auto">
                      <a:xfrm>
                        <a:off x="9220481" y="4206091"/>
                        <a:ext cx="1188999" cy="919600"/>
                      </a:xfrm>
                      <a:prstGeom prst="rect">
                        <a:avLst/>
                      </a:prstGeom>
                      <a:noFill/>
                      <a:ln>
                        <a:noFill/>
                      </a:ln>
                      <a:effectLst/>
                    </p:spPr>
                  </p:pic>
                </p:oleObj>
              </mc:Fallback>
            </mc:AlternateContent>
          </a:graphicData>
        </a:graphic>
      </p:graphicFrame>
      <p:pic>
        <p:nvPicPr>
          <p:cNvPr id="71" name="Graphic 70">
            <a:extLst>
              <a:ext uri="{FF2B5EF4-FFF2-40B4-BE49-F238E27FC236}">
                <a16:creationId xmlns:a16="http://schemas.microsoft.com/office/drawing/2014/main" id="{D547EBDA-6658-4832-BD84-A39DE476BB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24367" y="1414961"/>
            <a:ext cx="458320" cy="458320"/>
          </a:xfrm>
          <a:prstGeom prst="rect">
            <a:avLst/>
          </a:prstGeom>
        </p:spPr>
      </p:pic>
      <p:pic>
        <p:nvPicPr>
          <p:cNvPr id="77" name="Graphic 76">
            <a:extLst>
              <a:ext uri="{FF2B5EF4-FFF2-40B4-BE49-F238E27FC236}">
                <a16:creationId xmlns:a16="http://schemas.microsoft.com/office/drawing/2014/main" id="{09E67758-DA54-46F4-A72C-C528AB42E4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22980" y="1447066"/>
            <a:ext cx="424350" cy="424350"/>
          </a:xfrm>
          <a:prstGeom prst="rect">
            <a:avLst/>
          </a:prstGeom>
        </p:spPr>
      </p:pic>
      <p:pic>
        <p:nvPicPr>
          <p:cNvPr id="78" name="Graphic 77">
            <a:extLst>
              <a:ext uri="{FF2B5EF4-FFF2-40B4-BE49-F238E27FC236}">
                <a16:creationId xmlns:a16="http://schemas.microsoft.com/office/drawing/2014/main" id="{A35231B3-D97F-4E4C-8892-1D35E47055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08092" y="2242014"/>
            <a:ext cx="689221" cy="689221"/>
          </a:xfrm>
          <a:prstGeom prst="rect">
            <a:avLst/>
          </a:prstGeom>
        </p:spPr>
      </p:pic>
      <p:grpSp>
        <p:nvGrpSpPr>
          <p:cNvPr id="75" name="Group 74">
            <a:extLst>
              <a:ext uri="{FF2B5EF4-FFF2-40B4-BE49-F238E27FC236}">
                <a16:creationId xmlns:a16="http://schemas.microsoft.com/office/drawing/2014/main" id="{E1C5A06A-1E8E-4F5B-8666-19F0206809A0}"/>
              </a:ext>
            </a:extLst>
          </p:cNvPr>
          <p:cNvGrpSpPr/>
          <p:nvPr/>
        </p:nvGrpSpPr>
        <p:grpSpPr>
          <a:xfrm>
            <a:off x="9274313" y="3226204"/>
            <a:ext cx="442334" cy="762634"/>
            <a:chOff x="9820473" y="2712645"/>
            <a:chExt cx="442334" cy="762634"/>
          </a:xfrm>
        </p:grpSpPr>
        <p:pic>
          <p:nvPicPr>
            <p:cNvPr id="79" name="Graphic 78">
              <a:extLst>
                <a:ext uri="{FF2B5EF4-FFF2-40B4-BE49-F238E27FC236}">
                  <a16:creationId xmlns:a16="http://schemas.microsoft.com/office/drawing/2014/main" id="{E499D943-875D-4CCA-A448-5AFA7614694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820473" y="3032945"/>
              <a:ext cx="442334" cy="442334"/>
            </a:xfrm>
            <a:prstGeom prst="rect">
              <a:avLst/>
            </a:prstGeom>
          </p:spPr>
        </p:pic>
        <p:pic>
          <p:nvPicPr>
            <p:cNvPr id="80" name="Graphic 79">
              <a:extLst>
                <a:ext uri="{FF2B5EF4-FFF2-40B4-BE49-F238E27FC236}">
                  <a16:creationId xmlns:a16="http://schemas.microsoft.com/office/drawing/2014/main" id="{86C2A4B6-0ECC-4936-8BD6-A7401694EFA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859967" y="2712645"/>
              <a:ext cx="338555" cy="338555"/>
            </a:xfrm>
            <a:prstGeom prst="rect">
              <a:avLst/>
            </a:prstGeom>
          </p:spPr>
        </p:pic>
      </p:grpSp>
      <p:pic>
        <p:nvPicPr>
          <p:cNvPr id="82" name="Graphic 81">
            <a:extLst>
              <a:ext uri="{FF2B5EF4-FFF2-40B4-BE49-F238E27FC236}">
                <a16:creationId xmlns:a16="http://schemas.microsoft.com/office/drawing/2014/main" id="{F5A86029-E41A-4272-B1D1-B2A57F2452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926230" y="4136544"/>
            <a:ext cx="978486" cy="978486"/>
          </a:xfrm>
          <a:prstGeom prst="rect">
            <a:avLst/>
          </a:prstGeom>
        </p:spPr>
      </p:pic>
      <p:sp>
        <p:nvSpPr>
          <p:cNvPr id="83" name="TextBox 82">
            <a:extLst>
              <a:ext uri="{FF2B5EF4-FFF2-40B4-BE49-F238E27FC236}">
                <a16:creationId xmlns:a16="http://schemas.microsoft.com/office/drawing/2014/main" id="{D9A90402-4684-4208-B60E-75A09C8FD39A}"/>
              </a:ext>
            </a:extLst>
          </p:cNvPr>
          <p:cNvSpPr txBox="1"/>
          <p:nvPr/>
        </p:nvSpPr>
        <p:spPr>
          <a:xfrm>
            <a:off x="9482245" y="1365034"/>
            <a:ext cx="1212191" cy="584775"/>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Aggregation</a:t>
            </a:r>
          </a:p>
          <a:p>
            <a:r>
              <a:rPr lang="en-US" altLang="zh-CN" sz="1600" dirty="0">
                <a:latin typeface="Times New Roman" panose="02020603050405020304" pitchFamily="18" charset="0"/>
                <a:ea typeface="微软雅黑" pitchFamily="34" charset="-122"/>
                <a:cs typeface="Times New Roman" panose="02020603050405020304" pitchFamily="18" charset="0"/>
              </a:rPr>
              <a:t>Switch</a:t>
            </a:r>
            <a:endParaRPr lang="en-US" sz="1600" dirty="0">
              <a:latin typeface="Times New Roman" panose="02020603050405020304" pitchFamily="18" charset="0"/>
              <a:ea typeface="微软雅黑" pitchFamily="34" charset="-122"/>
              <a:cs typeface="Times New Roman" panose="02020603050405020304" pitchFamily="18" charset="0"/>
            </a:endParaRPr>
          </a:p>
        </p:txBody>
      </p:sp>
      <p:sp>
        <p:nvSpPr>
          <p:cNvPr id="84" name="TextBox 83">
            <a:extLst>
              <a:ext uri="{FF2B5EF4-FFF2-40B4-BE49-F238E27FC236}">
                <a16:creationId xmlns:a16="http://schemas.microsoft.com/office/drawing/2014/main" id="{AF50ED2F-65ED-4699-B21A-7C217F974732}"/>
              </a:ext>
            </a:extLst>
          </p:cNvPr>
          <p:cNvSpPr txBox="1"/>
          <p:nvPr/>
        </p:nvSpPr>
        <p:spPr>
          <a:xfrm>
            <a:off x="11168597" y="1444123"/>
            <a:ext cx="870751" cy="338554"/>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Firewall</a:t>
            </a:r>
            <a:endParaRPr lang="en-US" sz="1600" dirty="0">
              <a:latin typeface="Times New Roman" panose="02020603050405020304" pitchFamily="18" charset="0"/>
              <a:ea typeface="微软雅黑" pitchFamily="34" charset="-122"/>
              <a:cs typeface="Times New Roman" panose="02020603050405020304" pitchFamily="18" charset="0"/>
            </a:endParaRPr>
          </a:p>
        </p:txBody>
      </p:sp>
      <p:pic>
        <p:nvPicPr>
          <p:cNvPr id="85" name="Graphic 84">
            <a:extLst>
              <a:ext uri="{FF2B5EF4-FFF2-40B4-BE49-F238E27FC236}">
                <a16:creationId xmlns:a16="http://schemas.microsoft.com/office/drawing/2014/main" id="{8E374813-91D9-4A08-9ABD-1CC9A79D5ED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73565" y="3468465"/>
            <a:ext cx="458320" cy="458320"/>
          </a:xfrm>
          <a:prstGeom prst="rect">
            <a:avLst/>
          </a:prstGeom>
        </p:spPr>
      </p:pic>
      <p:sp>
        <p:nvSpPr>
          <p:cNvPr id="86" name="TextBox 85">
            <a:extLst>
              <a:ext uri="{FF2B5EF4-FFF2-40B4-BE49-F238E27FC236}">
                <a16:creationId xmlns:a16="http://schemas.microsoft.com/office/drawing/2014/main" id="{0201FFA0-3F2D-468C-9726-48B3BD9684F1}"/>
              </a:ext>
            </a:extLst>
          </p:cNvPr>
          <p:cNvSpPr txBox="1"/>
          <p:nvPr/>
        </p:nvSpPr>
        <p:spPr>
          <a:xfrm>
            <a:off x="11216575" y="3501563"/>
            <a:ext cx="870751" cy="338554"/>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Firewall</a:t>
            </a:r>
            <a:endParaRPr lang="en-US" sz="1600" dirty="0">
              <a:latin typeface="Times New Roman" panose="02020603050405020304" pitchFamily="18" charset="0"/>
              <a:ea typeface="微软雅黑" pitchFamily="34" charset="-122"/>
              <a:cs typeface="Times New Roman" panose="02020603050405020304" pitchFamily="18" charset="0"/>
            </a:endParaRPr>
          </a:p>
        </p:txBody>
      </p:sp>
      <p:sp>
        <p:nvSpPr>
          <p:cNvPr id="87" name="TextBox 86">
            <a:extLst>
              <a:ext uri="{FF2B5EF4-FFF2-40B4-BE49-F238E27FC236}">
                <a16:creationId xmlns:a16="http://schemas.microsoft.com/office/drawing/2014/main" id="{74ABC9AE-5350-4034-8A73-410AA7E8201D}"/>
              </a:ext>
            </a:extLst>
          </p:cNvPr>
          <p:cNvSpPr txBox="1"/>
          <p:nvPr/>
        </p:nvSpPr>
        <p:spPr>
          <a:xfrm>
            <a:off x="9640387" y="3353666"/>
            <a:ext cx="1095941" cy="584775"/>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Time/GPS </a:t>
            </a:r>
          </a:p>
          <a:p>
            <a:r>
              <a:rPr lang="en-US" altLang="zh-CN" sz="1600" dirty="0">
                <a:latin typeface="Times New Roman" panose="02020603050405020304" pitchFamily="18" charset="0"/>
                <a:ea typeface="微软雅黑" pitchFamily="34" charset="-122"/>
                <a:cs typeface="Times New Roman" panose="02020603050405020304" pitchFamily="18" charset="0"/>
              </a:rPr>
              <a:t>Server</a:t>
            </a:r>
            <a:endParaRPr lang="en-US" sz="1600" dirty="0">
              <a:latin typeface="Times New Roman" panose="02020603050405020304" pitchFamily="18" charset="0"/>
              <a:ea typeface="微软雅黑" pitchFamily="34" charset="-122"/>
              <a:cs typeface="Times New Roman" panose="02020603050405020304" pitchFamily="18" charset="0"/>
            </a:endParaRPr>
          </a:p>
        </p:txBody>
      </p:sp>
      <p:sp>
        <p:nvSpPr>
          <p:cNvPr id="88" name="TextBox 87">
            <a:extLst>
              <a:ext uri="{FF2B5EF4-FFF2-40B4-BE49-F238E27FC236}">
                <a16:creationId xmlns:a16="http://schemas.microsoft.com/office/drawing/2014/main" id="{F0125E6C-E1CA-4B8C-A43E-4DF7905E1F4E}"/>
              </a:ext>
            </a:extLst>
          </p:cNvPr>
          <p:cNvSpPr txBox="1"/>
          <p:nvPr/>
        </p:nvSpPr>
        <p:spPr>
          <a:xfrm>
            <a:off x="9710812" y="2122271"/>
            <a:ext cx="2121719" cy="938719"/>
          </a:xfrm>
          <a:prstGeom prst="rect">
            <a:avLst/>
          </a:prstGeom>
          <a:noFill/>
        </p:spPr>
        <p:txBody>
          <a:bodyPr wrap="squar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Center Server</a:t>
            </a:r>
          </a:p>
          <a:p>
            <a:r>
              <a:rPr lang="en-US" altLang="zh-CN" sz="1300" dirty="0">
                <a:latin typeface="Times New Roman" panose="02020603050405020304" pitchFamily="18" charset="0"/>
                <a:ea typeface="微软雅黑" pitchFamily="34" charset="-122"/>
                <a:cs typeface="Times New Roman" panose="02020603050405020304" pitchFamily="18" charset="0"/>
              </a:rPr>
              <a:t>Intelligent Neural Network Pipeline On-Line Monitoring Software System</a:t>
            </a:r>
            <a:endParaRPr lang="en-US" sz="1300" dirty="0">
              <a:latin typeface="Times New Roman" panose="02020603050405020304" pitchFamily="18" charset="0"/>
              <a:ea typeface="微软雅黑" pitchFamily="34" charset="-122"/>
              <a:cs typeface="Times New Roman" panose="02020603050405020304" pitchFamily="18" charset="0"/>
            </a:endParaRPr>
          </a:p>
        </p:txBody>
      </p:sp>
      <p:sp>
        <p:nvSpPr>
          <p:cNvPr id="90" name="Rectangle: Rounded Corners 89">
            <a:extLst>
              <a:ext uri="{FF2B5EF4-FFF2-40B4-BE49-F238E27FC236}">
                <a16:creationId xmlns:a16="http://schemas.microsoft.com/office/drawing/2014/main" id="{D2C5C630-449C-442F-862D-FDBCB974CB35}"/>
              </a:ext>
            </a:extLst>
          </p:cNvPr>
          <p:cNvSpPr/>
          <p:nvPr/>
        </p:nvSpPr>
        <p:spPr>
          <a:xfrm>
            <a:off x="9037408" y="887168"/>
            <a:ext cx="3001940" cy="4704536"/>
          </a:xfrm>
          <a:prstGeom prst="roundRect">
            <a:avLst/>
          </a:prstGeom>
          <a:noFill/>
          <a:ln w="254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TextBox 91">
            <a:extLst>
              <a:ext uri="{FF2B5EF4-FFF2-40B4-BE49-F238E27FC236}">
                <a16:creationId xmlns:a16="http://schemas.microsoft.com/office/drawing/2014/main" id="{15623DC2-9286-40F1-93FA-F121EF1632F7}"/>
              </a:ext>
            </a:extLst>
          </p:cNvPr>
          <p:cNvSpPr txBox="1"/>
          <p:nvPr/>
        </p:nvSpPr>
        <p:spPr>
          <a:xfrm>
            <a:off x="9386996" y="1039628"/>
            <a:ext cx="2375624"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Control Center</a:t>
            </a:r>
          </a:p>
        </p:txBody>
      </p:sp>
      <p:sp>
        <p:nvSpPr>
          <p:cNvPr id="93" name="TextBox 92">
            <a:extLst>
              <a:ext uri="{FF2B5EF4-FFF2-40B4-BE49-F238E27FC236}">
                <a16:creationId xmlns:a16="http://schemas.microsoft.com/office/drawing/2014/main" id="{79908522-83B8-453F-B42E-A4142281869F}"/>
              </a:ext>
            </a:extLst>
          </p:cNvPr>
          <p:cNvSpPr txBox="1"/>
          <p:nvPr/>
        </p:nvSpPr>
        <p:spPr>
          <a:xfrm>
            <a:off x="9220481" y="5026568"/>
            <a:ext cx="1391728" cy="584775"/>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Large screen </a:t>
            </a:r>
          </a:p>
          <a:p>
            <a:r>
              <a:rPr lang="en-US" altLang="zh-CN" sz="1600" dirty="0">
                <a:latin typeface="Times New Roman" panose="02020603050405020304" pitchFamily="18" charset="0"/>
                <a:ea typeface="微软雅黑" pitchFamily="34" charset="-122"/>
                <a:cs typeface="Times New Roman" panose="02020603050405020304" pitchFamily="18" charset="0"/>
              </a:rPr>
              <a:t>for monitoring</a:t>
            </a:r>
            <a:endParaRPr lang="en-US" sz="1600" dirty="0">
              <a:latin typeface="Times New Roman" panose="02020603050405020304" pitchFamily="18" charset="0"/>
              <a:ea typeface="微软雅黑" pitchFamily="34" charset="-122"/>
              <a:cs typeface="Times New Roman" panose="02020603050405020304" pitchFamily="18" charset="0"/>
            </a:endParaRPr>
          </a:p>
        </p:txBody>
      </p:sp>
      <p:sp>
        <p:nvSpPr>
          <p:cNvPr id="94" name="TextBox 93">
            <a:extLst>
              <a:ext uri="{FF2B5EF4-FFF2-40B4-BE49-F238E27FC236}">
                <a16:creationId xmlns:a16="http://schemas.microsoft.com/office/drawing/2014/main" id="{67ED74B3-9E0A-4C6F-AFB6-2A2581F7DB38}"/>
              </a:ext>
            </a:extLst>
          </p:cNvPr>
          <p:cNvSpPr txBox="1"/>
          <p:nvPr/>
        </p:nvSpPr>
        <p:spPr>
          <a:xfrm>
            <a:off x="11010811" y="5041153"/>
            <a:ext cx="925382" cy="338554"/>
          </a:xfrm>
          <a:prstGeom prst="rect">
            <a:avLst/>
          </a:prstGeom>
          <a:noFill/>
        </p:spPr>
        <p:txBody>
          <a:bodyPr wrap="none" rtlCol="0">
            <a:spAutoFit/>
          </a:bodyPr>
          <a:lstStyle/>
          <a:p>
            <a:r>
              <a:rPr lang="en-US" altLang="zh-CN" sz="1600" dirty="0">
                <a:latin typeface="Times New Roman" panose="02020603050405020304" pitchFamily="18" charset="0"/>
                <a:ea typeface="微软雅黑" pitchFamily="34" charset="-122"/>
                <a:cs typeface="Times New Roman" panose="02020603050405020304" pitchFamily="18" charset="0"/>
              </a:rPr>
              <a:t>Terminal</a:t>
            </a:r>
            <a:endParaRPr lang="en-US" sz="1600" dirty="0">
              <a:latin typeface="Times New Roman" panose="02020603050405020304" pitchFamily="18" charset="0"/>
              <a:ea typeface="微软雅黑" pitchFamily="34" charset="-122"/>
              <a:cs typeface="Times New Roman" panose="02020603050405020304" pitchFamily="18" charset="0"/>
            </a:endParaRPr>
          </a:p>
        </p:txBody>
      </p:sp>
      <p:sp>
        <p:nvSpPr>
          <p:cNvPr id="98" name="TextBox 97">
            <a:extLst>
              <a:ext uri="{FF2B5EF4-FFF2-40B4-BE49-F238E27FC236}">
                <a16:creationId xmlns:a16="http://schemas.microsoft.com/office/drawing/2014/main" id="{6337D212-54F9-4381-B8F3-69D5B5A00B68}"/>
              </a:ext>
            </a:extLst>
          </p:cNvPr>
          <p:cNvSpPr txBox="1"/>
          <p:nvPr/>
        </p:nvSpPr>
        <p:spPr>
          <a:xfrm>
            <a:off x="4730717" y="4396222"/>
            <a:ext cx="1502334" cy="338554"/>
          </a:xfrm>
          <a:prstGeom prst="rect">
            <a:avLst/>
          </a:prstGeom>
          <a:noFill/>
        </p:spPr>
        <p:txBody>
          <a:bodyPr wrap="none" rtlCol="0">
            <a:spAutoFit/>
          </a:bodyPr>
          <a:lstStyle/>
          <a:p>
            <a:r>
              <a:rPr lang="en-US" altLang="zh-CN" sz="1600" b="1" dirty="0">
                <a:latin typeface="Times New Roman" panose="02020603050405020304" pitchFamily="18" charset="0"/>
                <a:ea typeface="微软雅黑" pitchFamily="34" charset="-122"/>
                <a:cs typeface="Times New Roman" panose="02020603050405020304" pitchFamily="18" charset="0"/>
              </a:rPr>
              <a:t>Flying Camera</a:t>
            </a:r>
            <a:endParaRPr lang="en-US" sz="1600" b="1" dirty="0">
              <a:latin typeface="Times New Roman" panose="02020603050405020304" pitchFamily="18" charset="0"/>
              <a:ea typeface="微软雅黑" pitchFamily="34" charset="-122"/>
              <a:cs typeface="Times New Roman" panose="02020603050405020304" pitchFamily="18" charset="0"/>
            </a:endParaRPr>
          </a:p>
        </p:txBody>
      </p:sp>
      <p:sp>
        <p:nvSpPr>
          <p:cNvPr id="100" name="TextBox 99">
            <a:extLst>
              <a:ext uri="{FF2B5EF4-FFF2-40B4-BE49-F238E27FC236}">
                <a16:creationId xmlns:a16="http://schemas.microsoft.com/office/drawing/2014/main" id="{14ED66F5-7D45-40E7-9D89-5C1112F232D4}"/>
              </a:ext>
            </a:extLst>
          </p:cNvPr>
          <p:cNvSpPr txBox="1"/>
          <p:nvPr/>
        </p:nvSpPr>
        <p:spPr>
          <a:xfrm>
            <a:off x="2604299" y="5064344"/>
            <a:ext cx="4023640" cy="417422"/>
          </a:xfrm>
          <a:prstGeom prst="rect">
            <a:avLst/>
          </a:prstGeom>
          <a:noFill/>
        </p:spPr>
        <p:txBody>
          <a:bodyPr wrap="square">
            <a:spAutoFit/>
          </a:bodyPr>
          <a:lstStyle/>
          <a:p>
            <a:pPr>
              <a:lnSpc>
                <a:spcPct val="150000"/>
              </a:lnSpc>
            </a:pPr>
            <a:r>
              <a:rPr lang="en-US" sz="1600" dirty="0">
                <a:latin typeface="Times New Roman" panose="02020603050405020304" pitchFamily="18" charset="0"/>
                <a:ea typeface="微软雅黑" pitchFamily="34" charset="-122"/>
                <a:cs typeface="Times New Roman" panose="02020603050405020304" pitchFamily="18" charset="0"/>
              </a:rPr>
              <a:t>Flight </a:t>
            </a:r>
            <a:r>
              <a:rPr lang="en-US" altLang="zh-CN" sz="1600" dirty="0">
                <a:latin typeface="Times New Roman" panose="02020603050405020304" pitchFamily="18" charset="0"/>
                <a:ea typeface="微软雅黑" pitchFamily="34" charset="-122"/>
                <a:cs typeface="Times New Roman" panose="02020603050405020304" pitchFamily="18" charset="0"/>
              </a:rPr>
              <a:t>Time: 4 hours; </a:t>
            </a:r>
            <a:r>
              <a:rPr lang="en-US" sz="1600" dirty="0">
                <a:latin typeface="Times New Roman" panose="02020603050405020304" pitchFamily="18" charset="0"/>
                <a:ea typeface="微软雅黑" pitchFamily="34" charset="-122"/>
                <a:cs typeface="Times New Roman" panose="02020603050405020304" pitchFamily="18" charset="0"/>
              </a:rPr>
              <a:t>Cruising Speed: 80km/h</a:t>
            </a:r>
          </a:p>
        </p:txBody>
      </p:sp>
      <p:sp>
        <p:nvSpPr>
          <p:cNvPr id="101" name="TextBox 100">
            <a:extLst>
              <a:ext uri="{FF2B5EF4-FFF2-40B4-BE49-F238E27FC236}">
                <a16:creationId xmlns:a16="http://schemas.microsoft.com/office/drawing/2014/main" id="{70C0BF92-AE80-462E-B0B9-F427462EC0B5}"/>
              </a:ext>
            </a:extLst>
          </p:cNvPr>
          <p:cNvSpPr txBox="1"/>
          <p:nvPr/>
        </p:nvSpPr>
        <p:spPr>
          <a:xfrm>
            <a:off x="1033087" y="5883909"/>
            <a:ext cx="8335125" cy="323165"/>
          </a:xfrm>
          <a:prstGeom prst="rect">
            <a:avLst/>
          </a:prstGeom>
          <a:noFill/>
        </p:spPr>
        <p:txBody>
          <a:bodyPr wrap="square">
            <a:spAutoFit/>
          </a:bodyPr>
          <a:lstStyle/>
          <a:p>
            <a:r>
              <a:rPr lang="en-US" sz="1500" dirty="0">
                <a:latin typeface="Times New Roman" panose="02020603050405020304" pitchFamily="18" charset="0"/>
                <a:cs typeface="Times New Roman" panose="02020603050405020304" pitchFamily="18" charset="0"/>
              </a:rPr>
              <a:t>When fiber-optic give an alarm, Flying Camera can fly to the site to view the incident, get the scene video.</a:t>
            </a:r>
          </a:p>
        </p:txBody>
      </p:sp>
      <p:sp>
        <p:nvSpPr>
          <p:cNvPr id="105" name="TextBox 104">
            <a:extLst>
              <a:ext uri="{FF2B5EF4-FFF2-40B4-BE49-F238E27FC236}">
                <a16:creationId xmlns:a16="http://schemas.microsoft.com/office/drawing/2014/main" id="{EEB7BDCA-366B-4748-9110-CC17AE10C745}"/>
              </a:ext>
            </a:extLst>
          </p:cNvPr>
          <p:cNvSpPr txBox="1"/>
          <p:nvPr/>
        </p:nvSpPr>
        <p:spPr>
          <a:xfrm>
            <a:off x="7302771" y="3500354"/>
            <a:ext cx="1508746" cy="584775"/>
          </a:xfrm>
          <a:prstGeom prst="rect">
            <a:avLst/>
          </a:prstGeom>
          <a:noFill/>
        </p:spPr>
        <p:txBody>
          <a:bodyPr wrap="none" rtlCol="0">
            <a:spAutoFit/>
          </a:bodyPr>
          <a:lstStyle/>
          <a:p>
            <a:r>
              <a:rPr lang="en-US" sz="1600" dirty="0">
                <a:latin typeface="Times New Roman" panose="02020603050405020304" pitchFamily="18" charset="0"/>
                <a:ea typeface="微软雅黑" pitchFamily="34" charset="-122"/>
                <a:cs typeface="Times New Roman" panose="02020603050405020304" pitchFamily="18" charset="0"/>
              </a:rPr>
              <a:t> </a:t>
            </a:r>
            <a:r>
              <a:rPr lang="en-US" sz="1600" b="1" dirty="0">
                <a:latin typeface="Times New Roman" panose="02020603050405020304" pitchFamily="18" charset="0"/>
                <a:ea typeface="微软雅黑" pitchFamily="34" charset="-122"/>
                <a:cs typeface="Times New Roman" panose="02020603050405020304" pitchFamily="18" charset="0"/>
              </a:rPr>
              <a:t>Video/Laser</a:t>
            </a:r>
          </a:p>
          <a:p>
            <a:r>
              <a:rPr lang="en-US" sz="1600" b="1" dirty="0">
                <a:latin typeface="Times New Roman" panose="02020603050405020304" pitchFamily="18" charset="0"/>
                <a:ea typeface="微软雅黑" pitchFamily="34" charset="-122"/>
                <a:cs typeface="Times New Roman" panose="02020603050405020304" pitchFamily="18" charset="0"/>
              </a:rPr>
              <a:t>Camera on site</a:t>
            </a:r>
          </a:p>
        </p:txBody>
      </p:sp>
      <p:pic>
        <p:nvPicPr>
          <p:cNvPr id="76" name="Picture 2">
            <a:extLst>
              <a:ext uri="{FF2B5EF4-FFF2-40B4-BE49-F238E27FC236}">
                <a16:creationId xmlns:a16="http://schemas.microsoft.com/office/drawing/2014/main" id="{D1099471-DAEA-42C3-92F9-D1221652D5A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61546" y="3150716"/>
            <a:ext cx="5153911" cy="200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86202"/>
      </p:ext>
    </p:extLst>
  </p:cSld>
  <p:clrMapOvr>
    <a:masterClrMapping/>
  </p:clrMapOvr>
  <p:transition advClick="0" advTm="8000"/>
</p:sld>
</file>

<file path=ppt/theme/theme1.xml><?xml version="1.0" encoding="utf-8"?>
<a:theme xmlns:a="http://schemas.openxmlformats.org/drawingml/2006/main" name="2_自定义设计方案">
  <a:themeElements>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lnDef>
  </a:objectDefaults>
  <a:extraClrSchemeLst>
    <a:extraClrScheme>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微软雅黑" pitchFamily="34" charset="-122"/>
            <a:ea typeface="微软雅黑"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13578</TotalTime>
  <Words>3836</Words>
  <Application>Microsoft Office PowerPoint</Application>
  <PresentationFormat>Widescreen</PresentationFormat>
  <Paragraphs>491</Paragraphs>
  <Slides>27</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27</vt:i4>
      </vt:variant>
    </vt:vector>
  </HeadingPairs>
  <TitlesOfParts>
    <vt:vector size="39" baseType="lpstr">
      <vt:lpstr>FrutigerNext LT Medium</vt:lpstr>
      <vt:lpstr>华文仿宋</vt:lpstr>
      <vt:lpstr>微软雅黑</vt:lpstr>
      <vt:lpstr>Arial</vt:lpstr>
      <vt:lpstr>Calibri</vt:lpstr>
      <vt:lpstr>Symbol</vt:lpstr>
      <vt:lpstr>Times New Roman</vt:lpstr>
      <vt:lpstr>Wingdings</vt:lpstr>
      <vt:lpstr>2_自定义设计方案</vt:lpstr>
      <vt:lpstr>Office 主题​​</vt:lpstr>
      <vt:lpstr>Worksheet</vt:lpstr>
      <vt:lpstr>Image</vt:lpstr>
      <vt:lpstr>DOIOPT Pipeline Intrusion and Detection System (PIDS) ----Based on distributed fiber-optic sensing technology</vt:lpstr>
      <vt:lpstr>PowerPoint Presentation</vt:lpstr>
      <vt:lpstr>Importance of Pipeline Transport in the Oil and Gas Industry</vt:lpstr>
      <vt:lpstr>Security — Critical Factor of Oil and Gas Pipeline Operation</vt:lpstr>
      <vt:lpstr>PowerPoint Presentation</vt:lpstr>
      <vt:lpstr>Challenges Facing Pipeline Operation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Passive continuous temperature measurement system for grain silo</dc:title>
  <dc:creator>KingKong</dc:creator>
  <cp:lastModifiedBy>KingKong</cp:lastModifiedBy>
  <cp:revision>181</cp:revision>
  <dcterms:created xsi:type="dcterms:W3CDTF">2021-04-30T09:22:18Z</dcterms:created>
  <dcterms:modified xsi:type="dcterms:W3CDTF">2021-08-24T11:42:49Z</dcterms:modified>
</cp:coreProperties>
</file>